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Lst>
  <p:notesMasterIdLst>
    <p:notesMasterId r:id="rId39"/>
  </p:notesMasterIdLst>
  <p:handoutMasterIdLst>
    <p:handoutMasterId r:id="rId40"/>
  </p:handoutMasterIdLst>
  <p:sldIdLst>
    <p:sldId id="256" r:id="rId4"/>
    <p:sldId id="257" r:id="rId5"/>
    <p:sldId id="258" r:id="rId6"/>
    <p:sldId id="259" r:id="rId7"/>
    <p:sldId id="261" r:id="rId8"/>
    <p:sldId id="260" r:id="rId9"/>
    <p:sldId id="301" r:id="rId10"/>
    <p:sldId id="276" r:id="rId11"/>
    <p:sldId id="263" r:id="rId12"/>
    <p:sldId id="304" r:id="rId13"/>
    <p:sldId id="299" r:id="rId14"/>
    <p:sldId id="300" r:id="rId15"/>
    <p:sldId id="262" r:id="rId16"/>
    <p:sldId id="306" r:id="rId17"/>
    <p:sldId id="305" r:id="rId18"/>
    <p:sldId id="307" r:id="rId19"/>
    <p:sldId id="308" r:id="rId20"/>
    <p:sldId id="309" r:id="rId21"/>
    <p:sldId id="310" r:id="rId22"/>
    <p:sldId id="286" r:id="rId23"/>
    <p:sldId id="285" r:id="rId24"/>
    <p:sldId id="294" r:id="rId25"/>
    <p:sldId id="311" r:id="rId26"/>
    <p:sldId id="264" r:id="rId27"/>
    <p:sldId id="265" r:id="rId28"/>
    <p:sldId id="266" r:id="rId29"/>
    <p:sldId id="279" r:id="rId30"/>
    <p:sldId id="269" r:id="rId31"/>
    <p:sldId id="288" r:id="rId32"/>
    <p:sldId id="273" r:id="rId33"/>
    <p:sldId id="274" r:id="rId34"/>
    <p:sldId id="280" r:id="rId35"/>
    <p:sldId id="281" r:id="rId36"/>
    <p:sldId id="282" r:id="rId37"/>
    <p:sldId id="283" r:id="rId38"/>
  </p:sldIdLst>
  <p:sldSz cx="12192000" cy="6858000"/>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49" autoAdjust="0"/>
    <p:restoredTop sz="87083" autoAdjust="0"/>
  </p:normalViewPr>
  <p:slideViewPr>
    <p:cSldViewPr snapToGrid="0">
      <p:cViewPr varScale="1">
        <p:scale>
          <a:sx n="100" d="100"/>
          <a:sy n="100" d="100"/>
        </p:scale>
        <p:origin x="128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0279610213078528"/>
          <c:y val="6.0723896903281963E-2"/>
          <c:w val="0.76685407934849892"/>
          <c:h val="0.92303628643288771"/>
        </c:manualLayout>
      </c:layout>
      <c:barChart>
        <c:barDir val="bar"/>
        <c:grouping val="stacked"/>
        <c:varyColors val="0"/>
        <c:ser>
          <c:idx val="0"/>
          <c:order val="0"/>
          <c:tx>
            <c:strRef>
              <c:f>Sheet2!$L$1</c:f>
              <c:strCache>
                <c:ptCount val="1"/>
                <c:pt idx="0">
                  <c:v>Start</c:v>
                </c:pt>
              </c:strCache>
            </c:strRef>
          </c:tx>
          <c:spPr>
            <a:noFill/>
            <a:ln>
              <a:noFill/>
            </a:ln>
            <a:effectLst/>
          </c:spPr>
          <c:invertIfNegative val="0"/>
          <c:cat>
            <c:strRef>
              <c:f>Sheet2!$K$2:$K$17</c:f>
              <c:strCache>
                <c:ptCount val="16"/>
                <c:pt idx="0">
                  <c:v>Identify and Define Project Scope</c:v>
                </c:pt>
                <c:pt idx="1">
                  <c:v>Develop Software Architecture / Team Allocation</c:v>
                </c:pt>
                <c:pt idx="2">
                  <c:v>Obtain and Evaluate Sensor Hardware</c:v>
                </c:pt>
                <c:pt idx="3">
                  <c:v>Develop HUD, GUI, &amp; Message Framework</c:v>
                </c:pt>
                <c:pt idx="4">
                  <c:v>Develop HUD Test Application</c:v>
                </c:pt>
                <c:pt idx="5">
                  <c:v>Hardware Packaging &amp; Implementation</c:v>
                </c:pt>
                <c:pt idx="6">
                  <c:v>Implement HUD Subpanels</c:v>
                </c:pt>
                <c:pt idx="7">
                  <c:v>Accelerometer Testing</c:v>
                </c:pt>
                <c:pt idx="8">
                  <c:v>Develop User Database &amp; Comm. Server</c:v>
                </c:pt>
                <c:pt idx="9">
                  <c:v>Develop Sensor Data Acquisition Software</c:v>
                </c:pt>
                <c:pt idx="10">
                  <c:v>Hopper Attachment Design &amp; Iterations</c:v>
                </c:pt>
                <c:pt idx="11">
                  <c:v>Revise / Finish Packaging</c:v>
                </c:pt>
                <c:pt idx="12">
                  <c:v>Develop Wireless Air Tank Sensor Mount</c:v>
                </c:pt>
                <c:pt idx="13">
                  <c:v>HUD Integration / Comms with Server</c:v>
                </c:pt>
                <c:pt idx="14">
                  <c:v>Cross User Communication</c:v>
                </c:pt>
                <c:pt idx="15">
                  <c:v>Testing and Debugging</c:v>
                </c:pt>
              </c:strCache>
            </c:strRef>
          </c:cat>
          <c:val>
            <c:numRef>
              <c:f>Sheet2!$L$2:$L$17</c:f>
              <c:numCache>
                <c:formatCode>d\-mmm</c:formatCode>
                <c:ptCount val="16"/>
                <c:pt idx="0">
                  <c:v>42268</c:v>
                </c:pt>
                <c:pt idx="1">
                  <c:v>42277</c:v>
                </c:pt>
                <c:pt idx="2">
                  <c:v>42282</c:v>
                </c:pt>
                <c:pt idx="3">
                  <c:v>42284</c:v>
                </c:pt>
                <c:pt idx="4">
                  <c:v>42309</c:v>
                </c:pt>
                <c:pt idx="5">
                  <c:v>42339</c:v>
                </c:pt>
                <c:pt idx="6">
                  <c:v>42348</c:v>
                </c:pt>
                <c:pt idx="7">
                  <c:v>42373</c:v>
                </c:pt>
                <c:pt idx="8">
                  <c:v>42376</c:v>
                </c:pt>
                <c:pt idx="9">
                  <c:v>42376</c:v>
                </c:pt>
                <c:pt idx="10">
                  <c:v>42383</c:v>
                </c:pt>
                <c:pt idx="11">
                  <c:v>42430</c:v>
                </c:pt>
                <c:pt idx="12">
                  <c:v>42430</c:v>
                </c:pt>
                <c:pt idx="13">
                  <c:v>42442</c:v>
                </c:pt>
                <c:pt idx="14">
                  <c:v>42442</c:v>
                </c:pt>
                <c:pt idx="15">
                  <c:v>42461</c:v>
                </c:pt>
              </c:numCache>
            </c:numRef>
          </c:val>
          <c:extLst>
            <c:ext xmlns:c16="http://schemas.microsoft.com/office/drawing/2014/chart" uri="{C3380CC4-5D6E-409C-BE32-E72D297353CC}">
              <c16:uniqueId val="{00000000-6A9D-4F08-A9EE-6E604957D66F}"/>
            </c:ext>
          </c:extLst>
        </c:ser>
        <c:ser>
          <c:idx val="3"/>
          <c:order val="3"/>
          <c:tx>
            <c:strRef>
              <c:f>Sheet2!$M$1</c:f>
              <c:strCache>
                <c:ptCount val="1"/>
                <c:pt idx="0">
                  <c:v>Duration</c:v>
                </c:pt>
              </c:strCache>
            </c:strRef>
          </c:tx>
          <c:spPr>
            <a:solidFill>
              <a:srgbClr val="FFC000"/>
            </a:solidFill>
            <a:ln>
              <a:noFill/>
            </a:ln>
            <a:effectLst/>
          </c:spPr>
          <c:invertIfNegative val="0"/>
          <c:cat>
            <c:strRef>
              <c:f>Sheet2!$K$2:$K$17</c:f>
              <c:strCache>
                <c:ptCount val="16"/>
                <c:pt idx="0">
                  <c:v>Identify and Define Project Scope</c:v>
                </c:pt>
                <c:pt idx="1">
                  <c:v>Develop Software Architecture / Team Allocation</c:v>
                </c:pt>
                <c:pt idx="2">
                  <c:v>Obtain and Evaluate Sensor Hardware</c:v>
                </c:pt>
                <c:pt idx="3">
                  <c:v>Develop HUD, GUI, &amp; Message Framework</c:v>
                </c:pt>
                <c:pt idx="4">
                  <c:v>Develop HUD Test Application</c:v>
                </c:pt>
                <c:pt idx="5">
                  <c:v>Hardware Packaging &amp; Implementation</c:v>
                </c:pt>
                <c:pt idx="6">
                  <c:v>Implement HUD Subpanels</c:v>
                </c:pt>
                <c:pt idx="7">
                  <c:v>Accelerometer Testing</c:v>
                </c:pt>
                <c:pt idx="8">
                  <c:v>Develop User Database &amp; Comm. Server</c:v>
                </c:pt>
                <c:pt idx="9">
                  <c:v>Develop Sensor Data Acquisition Software</c:v>
                </c:pt>
                <c:pt idx="10">
                  <c:v>Hopper Attachment Design &amp; Iterations</c:v>
                </c:pt>
                <c:pt idx="11">
                  <c:v>Revise / Finish Packaging</c:v>
                </c:pt>
                <c:pt idx="12">
                  <c:v>Develop Wireless Air Tank Sensor Mount</c:v>
                </c:pt>
                <c:pt idx="13">
                  <c:v>HUD Integration / Comms with Server</c:v>
                </c:pt>
                <c:pt idx="14">
                  <c:v>Cross User Communication</c:v>
                </c:pt>
                <c:pt idx="15">
                  <c:v>Testing and Debugging</c:v>
                </c:pt>
              </c:strCache>
            </c:strRef>
          </c:cat>
          <c:val>
            <c:numRef>
              <c:f>Sheet2!$M$2:$M$17</c:f>
              <c:numCache>
                <c:formatCode>General</c:formatCode>
                <c:ptCount val="16"/>
                <c:pt idx="0">
                  <c:v>12</c:v>
                </c:pt>
                <c:pt idx="1">
                  <c:v>15</c:v>
                </c:pt>
                <c:pt idx="2">
                  <c:v>36</c:v>
                </c:pt>
                <c:pt idx="3">
                  <c:v>28</c:v>
                </c:pt>
                <c:pt idx="4">
                  <c:v>23</c:v>
                </c:pt>
                <c:pt idx="5">
                  <c:v>45</c:v>
                </c:pt>
                <c:pt idx="6">
                  <c:v>28</c:v>
                </c:pt>
                <c:pt idx="7">
                  <c:v>21</c:v>
                </c:pt>
                <c:pt idx="8">
                  <c:v>45</c:v>
                </c:pt>
                <c:pt idx="9">
                  <c:v>45</c:v>
                </c:pt>
                <c:pt idx="10">
                  <c:v>42</c:v>
                </c:pt>
                <c:pt idx="11">
                  <c:v>45</c:v>
                </c:pt>
                <c:pt idx="12">
                  <c:v>20</c:v>
                </c:pt>
                <c:pt idx="13">
                  <c:v>15</c:v>
                </c:pt>
                <c:pt idx="14">
                  <c:v>15</c:v>
                </c:pt>
                <c:pt idx="15">
                  <c:v>30</c:v>
                </c:pt>
              </c:numCache>
            </c:numRef>
          </c:val>
          <c:extLst>
            <c:ext xmlns:c16="http://schemas.microsoft.com/office/drawing/2014/chart" uri="{C3380CC4-5D6E-409C-BE32-E72D297353CC}">
              <c16:uniqueId val="{00000001-6A9D-4F08-A9EE-6E604957D66F}"/>
            </c:ext>
          </c:extLst>
        </c:ser>
        <c:dLbls>
          <c:showLegendKey val="0"/>
          <c:showVal val="0"/>
          <c:showCatName val="0"/>
          <c:showSerName val="0"/>
          <c:showPercent val="0"/>
          <c:showBubbleSize val="0"/>
        </c:dLbls>
        <c:gapWidth val="81"/>
        <c:overlap val="100"/>
        <c:axId val="361132144"/>
        <c:axId val="361133824"/>
        <c:extLst>
          <c:ext xmlns:c15="http://schemas.microsoft.com/office/drawing/2012/chart" uri="{02D57815-91ED-43cb-92C2-25804820EDAC}">
            <c15:filteredBarSeries>
              <c15:ser>
                <c:idx val="1"/>
                <c:order val="1"/>
                <c:tx>
                  <c:v>Completed</c:v>
                </c:tx>
                <c:spPr>
                  <a:solidFill>
                    <a:schemeClr val="accent2"/>
                  </a:solidFill>
                  <a:ln>
                    <a:noFill/>
                  </a:ln>
                  <a:effectLst/>
                </c:spPr>
                <c:invertIfNegative val="0"/>
                <c:cat>
                  <c:strRef>
                    <c:extLst>
                      <c:ext uri="{02D57815-91ED-43cb-92C2-25804820EDAC}">
                        <c15:formulaRef>
                          <c15:sqref>Sheet2!$K$2:$K$17</c15:sqref>
                        </c15:formulaRef>
                      </c:ext>
                    </c:extLst>
                    <c:strCache>
                      <c:ptCount val="16"/>
                      <c:pt idx="0">
                        <c:v>Identify and Define Project Scope</c:v>
                      </c:pt>
                      <c:pt idx="1">
                        <c:v>Develop Software Architecture / Team Allocation</c:v>
                      </c:pt>
                      <c:pt idx="2">
                        <c:v>Obtain and Evaluate Sensor Hardware</c:v>
                      </c:pt>
                      <c:pt idx="3">
                        <c:v>Develop HUD, GUI, &amp; Message Framework</c:v>
                      </c:pt>
                      <c:pt idx="4">
                        <c:v>Develop HUD Test Application</c:v>
                      </c:pt>
                      <c:pt idx="5">
                        <c:v>Hardware Packaging &amp; Implementation</c:v>
                      </c:pt>
                      <c:pt idx="6">
                        <c:v>Implement HUD Subpanels</c:v>
                      </c:pt>
                      <c:pt idx="7">
                        <c:v>Accelerometer Testing</c:v>
                      </c:pt>
                      <c:pt idx="8">
                        <c:v>Develop User Database &amp; Comm. Server</c:v>
                      </c:pt>
                      <c:pt idx="9">
                        <c:v>Develop Sensor Data Acquisition Software</c:v>
                      </c:pt>
                      <c:pt idx="10">
                        <c:v>Hopper Attachment Design &amp; Iterations</c:v>
                      </c:pt>
                      <c:pt idx="11">
                        <c:v>Revise / Finish Packaging</c:v>
                      </c:pt>
                      <c:pt idx="12">
                        <c:v>Develop Wireless Air Tank Sensor Mount</c:v>
                      </c:pt>
                      <c:pt idx="13">
                        <c:v>HUD Integration / Comms with Server</c:v>
                      </c:pt>
                      <c:pt idx="14">
                        <c:v>Cross User Communication</c:v>
                      </c:pt>
                      <c:pt idx="15">
                        <c:v>Testing and Debugging</c:v>
                      </c:pt>
                    </c:strCache>
                  </c:strRef>
                </c:cat>
                <c:val>
                  <c:numRef>
                    <c:extLst>
                      <c:ext uri="{02D57815-91ED-43cb-92C2-25804820EDAC}">
                        <c15:formulaRef>
                          <c15:sqref>Sheet2!$P$2:$P$15</c15:sqref>
                        </c15:formulaRef>
                      </c:ext>
                    </c:extLst>
                    <c:numCache>
                      <c:formatCode>General</c:formatCode>
                      <c:ptCount val="14"/>
                      <c:pt idx="0">
                        <c:v>12</c:v>
                      </c:pt>
                      <c:pt idx="1">
                        <c:v>15</c:v>
                      </c:pt>
                      <c:pt idx="2">
                        <c:v>36</c:v>
                      </c:pt>
                      <c:pt idx="3">
                        <c:v>28</c:v>
                      </c:pt>
                      <c:pt idx="4">
                        <c:v>23</c:v>
                      </c:pt>
                      <c:pt idx="5">
                        <c:v>45</c:v>
                      </c:pt>
                      <c:pt idx="6">
                        <c:v>28</c:v>
                      </c:pt>
                      <c:pt idx="7">
                        <c:v>21</c:v>
                      </c:pt>
                      <c:pt idx="8">
                        <c:v>45</c:v>
                      </c:pt>
                      <c:pt idx="9">
                        <c:v>45</c:v>
                      </c:pt>
                      <c:pt idx="10">
                        <c:v>42</c:v>
                      </c:pt>
                      <c:pt idx="11">
                        <c:v>45</c:v>
                      </c:pt>
                      <c:pt idx="12">
                        <c:v>20</c:v>
                      </c:pt>
                      <c:pt idx="13">
                        <c:v>15</c:v>
                      </c:pt>
                    </c:numCache>
                  </c:numRef>
                </c:val>
                <c:extLst>
                  <c:ext xmlns:c16="http://schemas.microsoft.com/office/drawing/2014/chart" uri="{C3380CC4-5D6E-409C-BE32-E72D297353CC}">
                    <c16:uniqueId val="{00000002-6A9D-4F08-A9EE-6E604957D66F}"/>
                  </c:ext>
                </c:extLst>
              </c15:ser>
            </c15:filteredBarSeries>
            <c15:filteredBarSeries>
              <c15:ser>
                <c:idx val="2"/>
                <c:order val="2"/>
                <c:tx>
                  <c:v>Remaining</c:v>
                </c:tx>
                <c:spPr>
                  <a:solidFill>
                    <a:schemeClr val="bg1">
                      <a:lumMod val="65000"/>
                    </a:schemeClr>
                  </a:solidFill>
                  <a:ln>
                    <a:noFill/>
                  </a:ln>
                  <a:effectLst/>
                </c:spPr>
                <c:invertIfNegative val="0"/>
                <c:cat>
                  <c:strRef>
                    <c:extLst xmlns:c15="http://schemas.microsoft.com/office/drawing/2012/chart">
                      <c:ext xmlns:c15="http://schemas.microsoft.com/office/drawing/2012/chart" uri="{02D57815-91ED-43cb-92C2-25804820EDAC}">
                        <c15:formulaRef>
                          <c15:sqref>Sheet2!$K$2:$K$17</c15:sqref>
                        </c15:formulaRef>
                      </c:ext>
                    </c:extLst>
                    <c:strCache>
                      <c:ptCount val="16"/>
                      <c:pt idx="0">
                        <c:v>Identify and Define Project Scope</c:v>
                      </c:pt>
                      <c:pt idx="1">
                        <c:v>Develop Software Architecture / Team Allocation</c:v>
                      </c:pt>
                      <c:pt idx="2">
                        <c:v>Obtain and Evaluate Sensor Hardware</c:v>
                      </c:pt>
                      <c:pt idx="3">
                        <c:v>Develop HUD, GUI, &amp; Message Framework</c:v>
                      </c:pt>
                      <c:pt idx="4">
                        <c:v>Develop HUD Test Application</c:v>
                      </c:pt>
                      <c:pt idx="5">
                        <c:v>Hardware Packaging &amp; Implementation</c:v>
                      </c:pt>
                      <c:pt idx="6">
                        <c:v>Implement HUD Subpanels</c:v>
                      </c:pt>
                      <c:pt idx="7">
                        <c:v>Accelerometer Testing</c:v>
                      </c:pt>
                      <c:pt idx="8">
                        <c:v>Develop User Database &amp; Comm. Server</c:v>
                      </c:pt>
                      <c:pt idx="9">
                        <c:v>Develop Sensor Data Acquisition Software</c:v>
                      </c:pt>
                      <c:pt idx="10">
                        <c:v>Hopper Attachment Design &amp; Iterations</c:v>
                      </c:pt>
                      <c:pt idx="11">
                        <c:v>Revise / Finish Packaging</c:v>
                      </c:pt>
                      <c:pt idx="12">
                        <c:v>Develop Wireless Air Tank Sensor Mount</c:v>
                      </c:pt>
                      <c:pt idx="13">
                        <c:v>HUD Integration / Comms with Server</c:v>
                      </c:pt>
                      <c:pt idx="14">
                        <c:v>Cross User Communication</c:v>
                      </c:pt>
                      <c:pt idx="15">
                        <c:v>Testing and Debugging</c:v>
                      </c:pt>
                    </c:strCache>
                  </c:strRef>
                </c:cat>
                <c:val>
                  <c:numRef>
                    <c:extLst xmlns:c15="http://schemas.microsoft.com/office/drawing/2012/chart">
                      <c:ext xmlns:c15="http://schemas.microsoft.com/office/drawing/2012/chart" uri="{02D57815-91ED-43cb-92C2-25804820EDAC}">
                        <c15:formulaRef>
                          <c15:sqref>Sheet2!$Q$2:$Q$15</c15:sqref>
                        </c15:formulaRef>
                      </c:ext>
                    </c:extLst>
                    <c:numCache>
                      <c:formatCode>General</c:formatCode>
                      <c:ptCount val="14"/>
                      <c:pt idx="0">
                        <c:v>0</c:v>
                      </c:pt>
                      <c:pt idx="1">
                        <c:v>0</c:v>
                      </c:pt>
                      <c:pt idx="2">
                        <c:v>0</c:v>
                      </c:pt>
                      <c:pt idx="3">
                        <c:v>0</c:v>
                      </c:pt>
                      <c:pt idx="4">
                        <c:v>0</c:v>
                      </c:pt>
                      <c:pt idx="5">
                        <c:v>0</c:v>
                      </c:pt>
                      <c:pt idx="6">
                        <c:v>0</c:v>
                      </c:pt>
                      <c:pt idx="7">
                        <c:v>0</c:v>
                      </c:pt>
                      <c:pt idx="8">
                        <c:v>0</c:v>
                      </c:pt>
                      <c:pt idx="9">
                        <c:v>0</c:v>
                      </c:pt>
                      <c:pt idx="10">
                        <c:v>0</c:v>
                      </c:pt>
                      <c:pt idx="11">
                        <c:v>0</c:v>
                      </c:pt>
                      <c:pt idx="12">
                        <c:v>0</c:v>
                      </c:pt>
                      <c:pt idx="13">
                        <c:v>0</c:v>
                      </c:pt>
                    </c:numCache>
                  </c:numRef>
                </c:val>
                <c:extLst xmlns:c15="http://schemas.microsoft.com/office/drawing/2012/chart">
                  <c:ext xmlns:c16="http://schemas.microsoft.com/office/drawing/2014/chart" uri="{C3380CC4-5D6E-409C-BE32-E72D297353CC}">
                    <c16:uniqueId val="{00000003-6A9D-4F08-A9EE-6E604957D66F}"/>
                  </c:ext>
                </c:extLst>
              </c15:ser>
            </c15:filteredBarSeries>
          </c:ext>
        </c:extLst>
      </c:barChart>
      <c:catAx>
        <c:axId val="36113214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361133824"/>
        <c:crosses val="autoZero"/>
        <c:auto val="1"/>
        <c:lblAlgn val="ctr"/>
        <c:lblOffset val="100"/>
        <c:noMultiLvlLbl val="0"/>
      </c:catAx>
      <c:valAx>
        <c:axId val="361133824"/>
        <c:scaling>
          <c:orientation val="minMax"/>
          <c:min val="42268"/>
        </c:scaling>
        <c:delete val="0"/>
        <c:axPos val="t"/>
        <c:majorGridlines>
          <c:spPr>
            <a:ln w="9525" cap="flat" cmpd="sng" algn="ctr">
              <a:solidFill>
                <a:schemeClr val="tx1">
                  <a:lumMod val="15000"/>
                  <a:lumOff val="85000"/>
                </a:schemeClr>
              </a:solidFill>
              <a:round/>
            </a:ln>
            <a:effectLst/>
          </c:spPr>
        </c:majorGridlines>
        <c:numFmt formatCode="d\-mmm"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361132144"/>
        <c:crosses val="autoZero"/>
        <c:crossBetween val="between"/>
        <c:majorUnit val="1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311362883409843"/>
          <c:y val="5.4241125162547137E-2"/>
          <c:w val="0.63071596938756291"/>
          <c:h val="0.91986993634508607"/>
        </c:manualLayout>
      </c:layout>
      <c:barChart>
        <c:barDir val="bar"/>
        <c:grouping val="stacked"/>
        <c:varyColors val="0"/>
        <c:ser>
          <c:idx val="0"/>
          <c:order val="0"/>
          <c:tx>
            <c:strRef>
              <c:f>Sheet1!$B$1</c:f>
              <c:strCache>
                <c:ptCount val="1"/>
                <c:pt idx="0">
                  <c:v>Start</c:v>
                </c:pt>
              </c:strCache>
            </c:strRef>
          </c:tx>
          <c:spPr>
            <a:noFill/>
            <a:ln>
              <a:noFill/>
            </a:ln>
            <a:effectLst/>
          </c:spPr>
          <c:invertIfNegative val="0"/>
          <c:cat>
            <c:strRef>
              <c:f>Sheet1!$A$2:$A$35</c:f>
              <c:strCache>
                <c:ptCount val="34"/>
                <c:pt idx="0">
                  <c:v>Identify and Define Project Scope</c:v>
                </c:pt>
                <c:pt idx="1">
                  <c:v>Determine Feasibility</c:v>
                </c:pt>
                <c:pt idx="2">
                  <c:v>Research Available Technologies</c:v>
                </c:pt>
                <c:pt idx="3">
                  <c:v>Develop Overall System Design</c:v>
                </c:pt>
                <c:pt idx="4">
                  <c:v>Plan Logistics</c:v>
                </c:pt>
                <c:pt idx="5">
                  <c:v>Develop Resource and Man-Power Allocation Plan</c:v>
                </c:pt>
                <c:pt idx="6">
                  <c:v>Develop Network Architecture</c:v>
                </c:pt>
                <c:pt idx="7">
                  <c:v>Develop Software Architecture</c:v>
                </c:pt>
                <c:pt idx="8">
                  <c:v>Obtain Project Approval</c:v>
                </c:pt>
                <c:pt idx="9">
                  <c:v>Obtain Hardware</c:v>
                </c:pt>
                <c:pt idx="10">
                  <c:v>Develop GUI Framework and Required Utilities</c:v>
                </c:pt>
                <c:pt idx="11">
                  <c:v>Develop Message Passing Standard</c:v>
                </c:pt>
                <c:pt idx="12">
                  <c:v>Familiarize With HUD SDK/API</c:v>
                </c:pt>
                <c:pt idx="13">
                  <c:v>Develop Android Packaging Process for Python Application</c:v>
                </c:pt>
                <c:pt idx="14">
                  <c:v>Familiarize With HUD Interface</c:v>
                </c:pt>
                <c:pt idx="15">
                  <c:v>Write Fall Progress Report and Quad Chart</c:v>
                </c:pt>
                <c:pt idx="16">
                  <c:v>Sideload Test Application to HUD</c:v>
                </c:pt>
                <c:pt idx="17">
                  <c:v>Develop Fall Presentation</c:v>
                </c:pt>
                <c:pt idx="18">
                  <c:v>Develop Low Pressure Indicator Subpanel</c:v>
                </c:pt>
                <c:pt idx="19">
                  <c:v>Develop Paintball Level Indicator Subpanel</c:v>
                </c:pt>
                <c:pt idx="20">
                  <c:v>Acquire &amp; Test Accelerometer</c:v>
                </c:pt>
                <c:pt idx="21">
                  <c:v>Develop User Database and Communication Server</c:v>
                </c:pt>
                <c:pt idx="22">
                  <c:v>Develop Sensor Data Acquisition Software</c:v>
                </c:pt>
                <c:pt idx="23">
                  <c:v>Develop Map Subpanel</c:v>
                </c:pt>
                <c:pt idx="24">
                  <c:v>Hopper Attachment Design &amp; Iterations</c:v>
                </c:pt>
                <c:pt idx="25">
                  <c:v>Test Kalman Filter for Accelerometer</c:v>
                </c:pt>
                <c:pt idx="26">
                  <c:v>Merge Subpanels to Single Application</c:v>
                </c:pt>
                <c:pt idx="27">
                  <c:v>Write Winter Progress Report and Quad Chart</c:v>
                </c:pt>
                <c:pt idx="28">
                  <c:v>Develop Winter Presentation</c:v>
                </c:pt>
                <c:pt idx="29">
                  <c:v>Implement Cross-User Communication</c:v>
                </c:pt>
                <c:pt idx="30">
                  <c:v>Transfer Data to HUD</c:v>
                </c:pt>
                <c:pt idx="31">
                  <c:v>Execute App on HUD</c:v>
                </c:pt>
                <c:pt idx="32">
                  <c:v>Testing and Debugging</c:v>
                </c:pt>
                <c:pt idx="33">
                  <c:v>Refining of Results</c:v>
                </c:pt>
              </c:strCache>
            </c:strRef>
          </c:cat>
          <c:val>
            <c:numRef>
              <c:f>Sheet1!$B$2:$B$35</c:f>
              <c:numCache>
                <c:formatCode>d\-mmm</c:formatCode>
                <c:ptCount val="34"/>
                <c:pt idx="0">
                  <c:v>42268</c:v>
                </c:pt>
                <c:pt idx="1">
                  <c:v>42273</c:v>
                </c:pt>
                <c:pt idx="2">
                  <c:v>42273</c:v>
                </c:pt>
                <c:pt idx="3">
                  <c:v>42273</c:v>
                </c:pt>
                <c:pt idx="4">
                  <c:v>42277</c:v>
                </c:pt>
                <c:pt idx="5">
                  <c:v>42277</c:v>
                </c:pt>
                <c:pt idx="6">
                  <c:v>42279</c:v>
                </c:pt>
                <c:pt idx="7">
                  <c:v>42279</c:v>
                </c:pt>
                <c:pt idx="8">
                  <c:v>42282</c:v>
                </c:pt>
                <c:pt idx="9">
                  <c:v>42282</c:v>
                </c:pt>
                <c:pt idx="10">
                  <c:v>42284</c:v>
                </c:pt>
                <c:pt idx="11">
                  <c:v>42284</c:v>
                </c:pt>
                <c:pt idx="12">
                  <c:v>42305</c:v>
                </c:pt>
                <c:pt idx="13">
                  <c:v>42309</c:v>
                </c:pt>
                <c:pt idx="14">
                  <c:v>42318</c:v>
                </c:pt>
                <c:pt idx="15">
                  <c:v>42324</c:v>
                </c:pt>
                <c:pt idx="16">
                  <c:v>42325</c:v>
                </c:pt>
                <c:pt idx="17">
                  <c:v>42331</c:v>
                </c:pt>
                <c:pt idx="18">
                  <c:v>42348</c:v>
                </c:pt>
                <c:pt idx="19">
                  <c:v>42373</c:v>
                </c:pt>
                <c:pt idx="20">
                  <c:v>42373</c:v>
                </c:pt>
                <c:pt idx="21">
                  <c:v>42376</c:v>
                </c:pt>
                <c:pt idx="22">
                  <c:v>42376</c:v>
                </c:pt>
                <c:pt idx="23">
                  <c:v>42380</c:v>
                </c:pt>
                <c:pt idx="24">
                  <c:v>42383</c:v>
                </c:pt>
                <c:pt idx="25">
                  <c:v>42387</c:v>
                </c:pt>
                <c:pt idx="26">
                  <c:v>42394</c:v>
                </c:pt>
                <c:pt idx="27">
                  <c:v>42422</c:v>
                </c:pt>
                <c:pt idx="28">
                  <c:v>42429</c:v>
                </c:pt>
                <c:pt idx="29">
                  <c:v>42442</c:v>
                </c:pt>
                <c:pt idx="30">
                  <c:v>42442</c:v>
                </c:pt>
                <c:pt idx="31">
                  <c:v>42450</c:v>
                </c:pt>
                <c:pt idx="32">
                  <c:v>42461</c:v>
                </c:pt>
                <c:pt idx="33">
                  <c:v>42461</c:v>
                </c:pt>
              </c:numCache>
            </c:numRef>
          </c:val>
          <c:extLst>
            <c:ext xmlns:c16="http://schemas.microsoft.com/office/drawing/2014/chart" uri="{C3380CC4-5D6E-409C-BE32-E72D297353CC}">
              <c16:uniqueId val="{00000000-7D5D-4D07-A920-C0EB2B09567F}"/>
            </c:ext>
          </c:extLst>
        </c:ser>
        <c:ser>
          <c:idx val="1"/>
          <c:order val="1"/>
          <c:tx>
            <c:strRef>
              <c:f>Sheet1!$C$1</c:f>
              <c:strCache>
                <c:ptCount val="1"/>
                <c:pt idx="0">
                  <c:v>Duration</c:v>
                </c:pt>
              </c:strCache>
            </c:strRef>
          </c:tx>
          <c:spPr>
            <a:solidFill>
              <a:schemeClr val="accent2"/>
            </a:solidFill>
            <a:ln>
              <a:noFill/>
            </a:ln>
            <a:effectLst/>
          </c:spPr>
          <c:invertIfNegative val="0"/>
          <c:cat>
            <c:strRef>
              <c:f>Sheet1!$A$2:$A$35</c:f>
              <c:strCache>
                <c:ptCount val="34"/>
                <c:pt idx="0">
                  <c:v>Identify and Define Project Scope</c:v>
                </c:pt>
                <c:pt idx="1">
                  <c:v>Determine Feasibility</c:v>
                </c:pt>
                <c:pt idx="2">
                  <c:v>Research Available Technologies</c:v>
                </c:pt>
                <c:pt idx="3">
                  <c:v>Develop Overall System Design</c:v>
                </c:pt>
                <c:pt idx="4">
                  <c:v>Plan Logistics</c:v>
                </c:pt>
                <c:pt idx="5">
                  <c:v>Develop Resource and Man-Power Allocation Plan</c:v>
                </c:pt>
                <c:pt idx="6">
                  <c:v>Develop Network Architecture</c:v>
                </c:pt>
                <c:pt idx="7">
                  <c:v>Develop Software Architecture</c:v>
                </c:pt>
                <c:pt idx="8">
                  <c:v>Obtain Project Approval</c:v>
                </c:pt>
                <c:pt idx="9">
                  <c:v>Obtain Hardware</c:v>
                </c:pt>
                <c:pt idx="10">
                  <c:v>Develop GUI Framework and Required Utilities</c:v>
                </c:pt>
                <c:pt idx="11">
                  <c:v>Develop Message Passing Standard</c:v>
                </c:pt>
                <c:pt idx="12">
                  <c:v>Familiarize With HUD SDK/API</c:v>
                </c:pt>
                <c:pt idx="13">
                  <c:v>Develop Android Packaging Process for Python Application</c:v>
                </c:pt>
                <c:pt idx="14">
                  <c:v>Familiarize With HUD Interface</c:v>
                </c:pt>
                <c:pt idx="15">
                  <c:v>Write Fall Progress Report and Quad Chart</c:v>
                </c:pt>
                <c:pt idx="16">
                  <c:v>Sideload Test Application to HUD</c:v>
                </c:pt>
                <c:pt idx="17">
                  <c:v>Develop Fall Presentation</c:v>
                </c:pt>
                <c:pt idx="18">
                  <c:v>Develop Low Pressure Indicator Subpanel</c:v>
                </c:pt>
                <c:pt idx="19">
                  <c:v>Develop Paintball Level Indicator Subpanel</c:v>
                </c:pt>
                <c:pt idx="20">
                  <c:v>Acquire &amp; Test Accelerometer</c:v>
                </c:pt>
                <c:pt idx="21">
                  <c:v>Develop User Database and Communication Server</c:v>
                </c:pt>
                <c:pt idx="22">
                  <c:v>Develop Sensor Data Acquisition Software</c:v>
                </c:pt>
                <c:pt idx="23">
                  <c:v>Develop Map Subpanel</c:v>
                </c:pt>
                <c:pt idx="24">
                  <c:v>Hopper Attachment Design &amp; Iterations</c:v>
                </c:pt>
                <c:pt idx="25">
                  <c:v>Test Kalman Filter for Accelerometer</c:v>
                </c:pt>
                <c:pt idx="26">
                  <c:v>Merge Subpanels to Single Application</c:v>
                </c:pt>
                <c:pt idx="27">
                  <c:v>Write Winter Progress Report and Quad Chart</c:v>
                </c:pt>
                <c:pt idx="28">
                  <c:v>Develop Winter Presentation</c:v>
                </c:pt>
                <c:pt idx="29">
                  <c:v>Implement Cross-User Communication</c:v>
                </c:pt>
                <c:pt idx="30">
                  <c:v>Transfer Data to HUD</c:v>
                </c:pt>
                <c:pt idx="31">
                  <c:v>Execute App on HUD</c:v>
                </c:pt>
                <c:pt idx="32">
                  <c:v>Testing and Debugging</c:v>
                </c:pt>
                <c:pt idx="33">
                  <c:v>Refining of Results</c:v>
                </c:pt>
              </c:strCache>
            </c:strRef>
          </c:cat>
          <c:val>
            <c:numRef>
              <c:f>Sheet1!$C$2:$C$35</c:f>
              <c:numCache>
                <c:formatCode>General</c:formatCode>
                <c:ptCount val="34"/>
                <c:pt idx="0">
                  <c:v>7</c:v>
                </c:pt>
                <c:pt idx="1">
                  <c:v>2</c:v>
                </c:pt>
                <c:pt idx="2">
                  <c:v>7</c:v>
                </c:pt>
                <c:pt idx="3">
                  <c:v>7</c:v>
                </c:pt>
                <c:pt idx="4">
                  <c:v>3</c:v>
                </c:pt>
                <c:pt idx="5">
                  <c:v>2</c:v>
                </c:pt>
                <c:pt idx="6">
                  <c:v>6</c:v>
                </c:pt>
                <c:pt idx="7">
                  <c:v>6</c:v>
                </c:pt>
                <c:pt idx="8">
                  <c:v>10</c:v>
                </c:pt>
                <c:pt idx="9">
                  <c:v>36</c:v>
                </c:pt>
                <c:pt idx="10">
                  <c:v>28</c:v>
                </c:pt>
                <c:pt idx="11">
                  <c:v>21</c:v>
                </c:pt>
                <c:pt idx="12">
                  <c:v>4</c:v>
                </c:pt>
                <c:pt idx="13">
                  <c:v>16</c:v>
                </c:pt>
                <c:pt idx="14">
                  <c:v>6</c:v>
                </c:pt>
                <c:pt idx="15">
                  <c:v>4</c:v>
                </c:pt>
                <c:pt idx="16">
                  <c:v>7</c:v>
                </c:pt>
                <c:pt idx="17">
                  <c:v>10</c:v>
                </c:pt>
                <c:pt idx="18">
                  <c:v>7</c:v>
                </c:pt>
                <c:pt idx="19">
                  <c:v>7</c:v>
                </c:pt>
                <c:pt idx="20">
                  <c:v>6</c:v>
                </c:pt>
                <c:pt idx="21">
                  <c:v>45</c:v>
                </c:pt>
                <c:pt idx="22">
                  <c:v>45</c:v>
                </c:pt>
                <c:pt idx="23">
                  <c:v>14</c:v>
                </c:pt>
                <c:pt idx="24">
                  <c:v>42</c:v>
                </c:pt>
                <c:pt idx="25">
                  <c:v>7</c:v>
                </c:pt>
                <c:pt idx="26">
                  <c:v>14</c:v>
                </c:pt>
                <c:pt idx="27">
                  <c:v>7</c:v>
                </c:pt>
                <c:pt idx="28">
                  <c:v>10</c:v>
                </c:pt>
                <c:pt idx="29">
                  <c:v>14</c:v>
                </c:pt>
                <c:pt idx="30">
                  <c:v>7</c:v>
                </c:pt>
                <c:pt idx="31">
                  <c:v>7</c:v>
                </c:pt>
                <c:pt idx="32">
                  <c:v>30</c:v>
                </c:pt>
                <c:pt idx="33">
                  <c:v>30</c:v>
                </c:pt>
              </c:numCache>
            </c:numRef>
          </c:val>
          <c:extLst>
            <c:ext xmlns:c16="http://schemas.microsoft.com/office/drawing/2014/chart" uri="{C3380CC4-5D6E-409C-BE32-E72D297353CC}">
              <c16:uniqueId val="{00000001-7D5D-4D07-A920-C0EB2B09567F}"/>
            </c:ext>
          </c:extLst>
        </c:ser>
        <c:dLbls>
          <c:showLegendKey val="0"/>
          <c:showVal val="0"/>
          <c:showCatName val="0"/>
          <c:showSerName val="0"/>
          <c:showPercent val="0"/>
          <c:showBubbleSize val="0"/>
        </c:dLbls>
        <c:gapWidth val="10"/>
        <c:overlap val="100"/>
        <c:axId val="364947632"/>
        <c:axId val="364948192"/>
      </c:barChart>
      <c:catAx>
        <c:axId val="36494763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948192"/>
        <c:crosses val="autoZero"/>
        <c:auto val="1"/>
        <c:lblAlgn val="ctr"/>
        <c:lblOffset val="100"/>
        <c:noMultiLvlLbl val="0"/>
      </c:catAx>
      <c:valAx>
        <c:axId val="364948192"/>
        <c:scaling>
          <c:orientation val="minMax"/>
          <c:min val="42268"/>
        </c:scaling>
        <c:delete val="0"/>
        <c:axPos val="t"/>
        <c:majorGridlines>
          <c:spPr>
            <a:ln w="9525" cap="flat" cmpd="sng" algn="ctr">
              <a:solidFill>
                <a:schemeClr val="tx1">
                  <a:lumMod val="15000"/>
                  <a:lumOff val="85000"/>
                </a:schemeClr>
              </a:solidFill>
              <a:round/>
            </a:ln>
            <a:effectLst/>
          </c:spPr>
        </c:majorGridlines>
        <c:numFmt formatCode="d\-mmm"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947632"/>
        <c:crosses val="autoZero"/>
        <c:crossBetween val="between"/>
        <c:majorUnit val="1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drawing1.xml><?xml version="1.0" encoding="utf-8"?>
<c:userShapes xmlns:c="http://schemas.openxmlformats.org/drawingml/2006/chart">
  <cdr:relSizeAnchor xmlns:cdr="http://schemas.openxmlformats.org/drawingml/2006/chartDrawing">
    <cdr:from>
      <cdr:x>0.32771</cdr:x>
      <cdr:y>0.14537</cdr:y>
    </cdr:from>
    <cdr:to>
      <cdr:x>0.36992</cdr:x>
      <cdr:y>0.15329</cdr:y>
    </cdr:to>
    <cdr:sp macro="" textlink="">
      <cdr:nvSpPr>
        <cdr:cNvPr id="2" name="Rectangle 1"/>
        <cdr:cNvSpPr/>
      </cdr:nvSpPr>
      <cdr:spPr>
        <a:xfrm xmlns:a="http://schemas.openxmlformats.org/drawingml/2006/main">
          <a:off x="3770810" y="838727"/>
          <a:ext cx="485775" cy="45719"/>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0.34261</cdr:x>
      <cdr:y>0.2023</cdr:y>
    </cdr:from>
    <cdr:to>
      <cdr:x>0.45477</cdr:x>
      <cdr:y>0.21138</cdr:y>
    </cdr:to>
    <cdr:sp macro="" textlink="">
      <cdr:nvSpPr>
        <cdr:cNvPr id="3" name="Rectangle 2"/>
        <cdr:cNvSpPr/>
      </cdr:nvSpPr>
      <cdr:spPr>
        <a:xfrm xmlns:a="http://schemas.openxmlformats.org/drawingml/2006/main">
          <a:off x="3942260" y="1167231"/>
          <a:ext cx="1290637" cy="52388"/>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0.3364</cdr:x>
      <cdr:y>0.25959</cdr:y>
    </cdr:from>
    <cdr:to>
      <cdr:x>0.41545</cdr:x>
      <cdr:y>0.26995</cdr:y>
    </cdr:to>
    <cdr:sp macro="" textlink="">
      <cdr:nvSpPr>
        <cdr:cNvPr id="4" name="Rectangle 3"/>
        <cdr:cNvSpPr/>
      </cdr:nvSpPr>
      <cdr:spPr>
        <a:xfrm xmlns:a="http://schemas.openxmlformats.org/drawingml/2006/main">
          <a:off x="3870822" y="1497748"/>
          <a:ext cx="909638" cy="59771"/>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0.41085</cdr:x>
      <cdr:y>0.31621</cdr:y>
    </cdr:from>
    <cdr:to>
      <cdr:x>0.48623</cdr:x>
      <cdr:y>0.32577</cdr:y>
    </cdr:to>
    <cdr:sp macro="" textlink="">
      <cdr:nvSpPr>
        <cdr:cNvPr id="5" name="Rectangle 4"/>
        <cdr:cNvSpPr/>
      </cdr:nvSpPr>
      <cdr:spPr>
        <a:xfrm xmlns:a="http://schemas.openxmlformats.org/drawingml/2006/main">
          <a:off x="4727553" y="1824457"/>
          <a:ext cx="867294" cy="55124"/>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0.5</cdr:x>
      <cdr:y>0.37399</cdr:y>
    </cdr:from>
    <cdr:to>
      <cdr:x>0.62612</cdr:x>
      <cdr:y>0.38272</cdr:y>
    </cdr:to>
    <cdr:sp macro="" textlink="">
      <cdr:nvSpPr>
        <cdr:cNvPr id="6" name="Rectangle 5"/>
        <cdr:cNvSpPr/>
      </cdr:nvSpPr>
      <cdr:spPr>
        <a:xfrm xmlns:a="http://schemas.openxmlformats.org/drawingml/2006/main">
          <a:off x="5753348" y="2157832"/>
          <a:ext cx="1451224" cy="50362"/>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0.51474</cdr:x>
      <cdr:y>0.4326</cdr:y>
    </cdr:from>
    <cdr:to>
      <cdr:x>0.58887</cdr:x>
      <cdr:y>0.44215</cdr:y>
    </cdr:to>
    <cdr:sp macro="" textlink="">
      <cdr:nvSpPr>
        <cdr:cNvPr id="7" name="Rectangle 6"/>
        <cdr:cNvSpPr/>
      </cdr:nvSpPr>
      <cdr:spPr>
        <a:xfrm xmlns:a="http://schemas.openxmlformats.org/drawingml/2006/main">
          <a:off x="5922940" y="2495968"/>
          <a:ext cx="853007" cy="55125"/>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0.58924</cdr:x>
      <cdr:y>0.49203</cdr:y>
    </cdr:from>
    <cdr:to>
      <cdr:x>0.67661</cdr:x>
      <cdr:y>0.5</cdr:y>
    </cdr:to>
    <cdr:sp macro="" textlink="">
      <cdr:nvSpPr>
        <cdr:cNvPr id="8" name="Rectangle 7"/>
        <cdr:cNvSpPr/>
      </cdr:nvSpPr>
      <cdr:spPr>
        <a:xfrm xmlns:a="http://schemas.openxmlformats.org/drawingml/2006/main">
          <a:off x="6780190" y="2838868"/>
          <a:ext cx="1005407" cy="45976"/>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0.59586</cdr:x>
      <cdr:y>0.54682</cdr:y>
    </cdr:from>
    <cdr:to>
      <cdr:x>0.75476</cdr:x>
      <cdr:y>0.55474</cdr:y>
    </cdr:to>
    <cdr:sp macro="" textlink="">
      <cdr:nvSpPr>
        <cdr:cNvPr id="9" name="Rectangle 8"/>
        <cdr:cNvSpPr/>
      </cdr:nvSpPr>
      <cdr:spPr>
        <a:xfrm xmlns:a="http://schemas.openxmlformats.org/drawingml/2006/main">
          <a:off x="6856390" y="3154979"/>
          <a:ext cx="1828367" cy="45719"/>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0.59719</cdr:x>
      <cdr:y>0.60262</cdr:y>
    </cdr:from>
    <cdr:to>
      <cdr:x>0.76072</cdr:x>
      <cdr:y>0.61054</cdr:y>
    </cdr:to>
    <cdr:sp macro="" textlink="">
      <cdr:nvSpPr>
        <cdr:cNvPr id="10" name="Rectangle 9"/>
        <cdr:cNvSpPr/>
      </cdr:nvSpPr>
      <cdr:spPr>
        <a:xfrm xmlns:a="http://schemas.openxmlformats.org/drawingml/2006/main">
          <a:off x="6871630" y="3476924"/>
          <a:ext cx="1881707" cy="45719"/>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0.62115</cdr:x>
      <cdr:y>0.6629</cdr:y>
    </cdr:from>
    <cdr:to>
      <cdr:x>0.75691</cdr:x>
      <cdr:y>0.67163</cdr:y>
    </cdr:to>
    <cdr:sp macro="" textlink="">
      <cdr:nvSpPr>
        <cdr:cNvPr id="11" name="Rectangle 10"/>
        <cdr:cNvSpPr/>
      </cdr:nvSpPr>
      <cdr:spPr>
        <a:xfrm xmlns:a="http://schemas.openxmlformats.org/drawingml/2006/main">
          <a:off x="7147422" y="3824706"/>
          <a:ext cx="1562100" cy="50362"/>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0.75443</cdr:x>
      <cdr:y>0.71985</cdr:y>
    </cdr:from>
    <cdr:to>
      <cdr:x>0.86469</cdr:x>
      <cdr:y>0.72941</cdr:y>
    </cdr:to>
    <cdr:sp macro="" textlink="">
      <cdr:nvSpPr>
        <cdr:cNvPr id="12" name="Rectangle 11"/>
        <cdr:cNvSpPr/>
      </cdr:nvSpPr>
      <cdr:spPr>
        <a:xfrm xmlns:a="http://schemas.openxmlformats.org/drawingml/2006/main">
          <a:off x="8680948" y="4153318"/>
          <a:ext cx="1268784" cy="55125"/>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0.74155</cdr:x>
      <cdr:y>0.77763</cdr:y>
    </cdr:from>
    <cdr:to>
      <cdr:x>0.82479</cdr:x>
      <cdr:y>0.78719</cdr:y>
    </cdr:to>
    <cdr:sp macro="" textlink="">
      <cdr:nvSpPr>
        <cdr:cNvPr id="13" name="Rectangle 12"/>
        <cdr:cNvSpPr/>
      </cdr:nvSpPr>
      <cdr:spPr>
        <a:xfrm xmlns:a="http://schemas.openxmlformats.org/drawingml/2006/main">
          <a:off x="8532790" y="4486693"/>
          <a:ext cx="957782" cy="55125"/>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0.77714</cdr:x>
      <cdr:y>0.83376</cdr:y>
    </cdr:from>
    <cdr:to>
      <cdr:x>0.92826</cdr:x>
      <cdr:y>0.84332</cdr:y>
    </cdr:to>
    <cdr:sp macro="" textlink="">
      <cdr:nvSpPr>
        <cdr:cNvPr id="14" name="Rectangle 13"/>
        <cdr:cNvSpPr/>
      </cdr:nvSpPr>
      <cdr:spPr>
        <a:xfrm xmlns:a="http://schemas.openxmlformats.org/drawingml/2006/main">
          <a:off x="8942365" y="4810543"/>
          <a:ext cx="1738832" cy="55125"/>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0.7788</cdr:x>
      <cdr:y>0.89154</cdr:y>
    </cdr:from>
    <cdr:to>
      <cdr:x>0.92826</cdr:x>
      <cdr:y>0.9011</cdr:y>
    </cdr:to>
    <cdr:sp macro="" textlink="">
      <cdr:nvSpPr>
        <cdr:cNvPr id="15" name="Rectangle 14"/>
        <cdr:cNvSpPr/>
      </cdr:nvSpPr>
      <cdr:spPr>
        <a:xfrm xmlns:a="http://schemas.openxmlformats.org/drawingml/2006/main">
          <a:off x="8961415" y="5143918"/>
          <a:ext cx="1719782" cy="55125"/>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0.82681</cdr:x>
      <cdr:y>0.95031</cdr:y>
    </cdr:from>
    <cdr:to>
      <cdr:x>0.95144</cdr:x>
      <cdr:y>0.96053</cdr:y>
    </cdr:to>
    <cdr:sp macro="" textlink="">
      <cdr:nvSpPr>
        <cdr:cNvPr id="16" name="Rectangle 15"/>
        <cdr:cNvSpPr/>
      </cdr:nvSpPr>
      <cdr:spPr>
        <a:xfrm xmlns:a="http://schemas.openxmlformats.org/drawingml/2006/main">
          <a:off x="9513865" y="5483008"/>
          <a:ext cx="1434032" cy="58935"/>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703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5438458" y="0"/>
            <a:ext cx="4160520" cy="367030"/>
          </a:xfrm>
          <a:prstGeom prst="rect">
            <a:avLst/>
          </a:prstGeom>
        </p:spPr>
        <p:txBody>
          <a:bodyPr vert="horz" lIns="96661" tIns="48331" rIns="96661" bIns="48331" rtlCol="0"/>
          <a:lstStyle>
            <a:lvl1pPr algn="r">
              <a:defRPr sz="1300"/>
            </a:lvl1pPr>
          </a:lstStyle>
          <a:p>
            <a:fld id="{6573AAEB-ACF2-47F4-B059-355DE0325203}" type="datetimeFigureOut">
              <a:rPr lang="en-US" smtClean="0"/>
              <a:t>5/15/2016</a:t>
            </a:fld>
            <a:endParaRPr lang="en-US"/>
          </a:p>
        </p:txBody>
      </p:sp>
      <p:sp>
        <p:nvSpPr>
          <p:cNvPr id="4" name="Footer Placeholder 3"/>
          <p:cNvSpPr>
            <a:spLocks noGrp="1"/>
          </p:cNvSpPr>
          <p:nvPr>
            <p:ph type="ftr" sz="quarter" idx="2"/>
          </p:nvPr>
        </p:nvSpPr>
        <p:spPr>
          <a:xfrm>
            <a:off x="0" y="6948171"/>
            <a:ext cx="4160520" cy="367029"/>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5438458" y="6948171"/>
            <a:ext cx="4160520" cy="367029"/>
          </a:xfrm>
          <a:prstGeom prst="rect">
            <a:avLst/>
          </a:prstGeom>
        </p:spPr>
        <p:txBody>
          <a:bodyPr vert="horz" lIns="96661" tIns="48331" rIns="96661" bIns="48331" rtlCol="0" anchor="b"/>
          <a:lstStyle>
            <a:lvl1pPr algn="r">
              <a:defRPr sz="1300"/>
            </a:lvl1pPr>
          </a:lstStyle>
          <a:p>
            <a:fld id="{FA73E085-9816-4C2B-9159-03ED83901C91}" type="slidenum">
              <a:rPr lang="en-US" smtClean="0"/>
              <a:t>‹#›</a:t>
            </a:fld>
            <a:endParaRPr lang="en-US"/>
          </a:p>
        </p:txBody>
      </p:sp>
    </p:spTree>
    <p:extLst>
      <p:ext uri="{BB962C8B-B14F-4D97-AF65-F5344CB8AC3E}">
        <p14:creationId xmlns:p14="http://schemas.microsoft.com/office/powerpoint/2010/main" val="39117610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703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5438458" y="0"/>
            <a:ext cx="4160520" cy="367030"/>
          </a:xfrm>
          <a:prstGeom prst="rect">
            <a:avLst/>
          </a:prstGeom>
        </p:spPr>
        <p:txBody>
          <a:bodyPr vert="horz" lIns="96661" tIns="48331" rIns="96661" bIns="48331" rtlCol="0"/>
          <a:lstStyle>
            <a:lvl1pPr algn="r">
              <a:defRPr sz="1300"/>
            </a:lvl1pPr>
          </a:lstStyle>
          <a:p>
            <a:fld id="{8189F89E-8CEA-49B4-AC37-A5A802849665}" type="datetimeFigureOut">
              <a:rPr lang="en-US" smtClean="0"/>
              <a:t>5/15/2016</a:t>
            </a:fld>
            <a:endParaRPr lang="en-US"/>
          </a:p>
        </p:txBody>
      </p:sp>
      <p:sp>
        <p:nvSpPr>
          <p:cNvPr id="4" name="Slide Image Placeholder 3"/>
          <p:cNvSpPr>
            <a:spLocks noGrp="1" noRot="1" noChangeAspect="1"/>
          </p:cNvSpPr>
          <p:nvPr>
            <p:ph type="sldImg" idx="2"/>
          </p:nvPr>
        </p:nvSpPr>
        <p:spPr>
          <a:xfrm>
            <a:off x="2606675" y="914400"/>
            <a:ext cx="4387850" cy="2468563"/>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960120" y="3520440"/>
            <a:ext cx="7680960" cy="288036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171"/>
            <a:ext cx="4160520" cy="367029"/>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5438458" y="6948171"/>
            <a:ext cx="4160520" cy="367029"/>
          </a:xfrm>
          <a:prstGeom prst="rect">
            <a:avLst/>
          </a:prstGeom>
        </p:spPr>
        <p:txBody>
          <a:bodyPr vert="horz" lIns="96661" tIns="48331" rIns="96661" bIns="48331" rtlCol="0" anchor="b"/>
          <a:lstStyle>
            <a:lvl1pPr algn="r">
              <a:defRPr sz="1300"/>
            </a:lvl1pPr>
          </a:lstStyle>
          <a:p>
            <a:fld id="{0AD73C9D-92F6-48C7-A53B-074B31F2612C}" type="slidenum">
              <a:rPr lang="en-US" smtClean="0"/>
              <a:t>‹#›</a:t>
            </a:fld>
            <a:endParaRPr lang="en-US"/>
          </a:p>
        </p:txBody>
      </p:sp>
    </p:spTree>
    <p:extLst>
      <p:ext uri="{BB962C8B-B14F-4D97-AF65-F5344CB8AC3E}">
        <p14:creationId xmlns:p14="http://schemas.microsoft.com/office/powerpoint/2010/main" val="300847412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Team Introductions</a:t>
            </a:r>
          </a:p>
        </p:txBody>
      </p:sp>
      <p:sp>
        <p:nvSpPr>
          <p:cNvPr id="5" name="Slide Number Placeholder 4"/>
          <p:cNvSpPr>
            <a:spLocks noGrp="1"/>
          </p:cNvSpPr>
          <p:nvPr>
            <p:ph type="sldNum" sz="quarter" idx="10"/>
          </p:nvPr>
        </p:nvSpPr>
        <p:spPr/>
        <p:txBody>
          <a:bodyPr/>
          <a:lstStyle/>
          <a:p>
            <a:fld id="{0AD73C9D-92F6-48C7-A53B-074B31F2612C}" type="slidenum">
              <a:rPr lang="en-US" smtClean="0"/>
              <a:t>1</a:t>
            </a:fld>
            <a:endParaRPr lang="en-US"/>
          </a:p>
        </p:txBody>
      </p:sp>
    </p:spTree>
    <p:extLst>
      <p:ext uri="{BB962C8B-B14F-4D97-AF65-F5344CB8AC3E}">
        <p14:creationId xmlns:p14="http://schemas.microsoft.com/office/powerpoint/2010/main" val="3185049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Ken</a:t>
            </a:r>
          </a:p>
        </p:txBody>
      </p:sp>
      <p:sp>
        <p:nvSpPr>
          <p:cNvPr id="5" name="Slide Number Placeholder 4"/>
          <p:cNvSpPr>
            <a:spLocks noGrp="1"/>
          </p:cNvSpPr>
          <p:nvPr>
            <p:ph type="sldNum" sz="quarter" idx="10"/>
          </p:nvPr>
        </p:nvSpPr>
        <p:spPr/>
        <p:txBody>
          <a:bodyPr/>
          <a:lstStyle/>
          <a:p>
            <a:fld id="{0AD73C9D-92F6-48C7-A53B-074B31F2612C}" type="slidenum">
              <a:rPr lang="en-US" smtClean="0"/>
              <a:t>10</a:t>
            </a:fld>
            <a:endParaRPr lang="en-US"/>
          </a:p>
        </p:txBody>
      </p:sp>
    </p:spTree>
    <p:extLst>
      <p:ext uri="{BB962C8B-B14F-4D97-AF65-F5344CB8AC3E}">
        <p14:creationId xmlns:p14="http://schemas.microsoft.com/office/powerpoint/2010/main" val="270019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"Project PETERS is currently targeted at all paintball players and the existing large gaming community. We hope that by changing the dynamic of the game it will relate more with this community and encourage people to become more active. There is also the obvious possibility for future civil and military applications. For example, with some tweaks to the system, project PETERS could be suitable for EMTs, fire fighters, or the police. These are all jobs where knowing the location of your team can be a life and death situation" </a:t>
            </a:r>
          </a:p>
          <a:p>
            <a:endParaRPr lang="en-US" sz="1300" dirty="0"/>
          </a:p>
          <a:p>
            <a:r>
              <a:rPr lang="en-US" sz="1300" dirty="0"/>
              <a:t>Ken</a:t>
            </a:r>
          </a:p>
        </p:txBody>
      </p:sp>
      <p:sp>
        <p:nvSpPr>
          <p:cNvPr id="4" name="Slide Number Placeholder 3"/>
          <p:cNvSpPr>
            <a:spLocks noGrp="1"/>
          </p:cNvSpPr>
          <p:nvPr>
            <p:ph type="sldNum" sz="quarter" idx="10"/>
          </p:nvPr>
        </p:nvSpPr>
        <p:spPr/>
        <p:txBody>
          <a:bodyPr/>
          <a:lstStyle/>
          <a:p>
            <a:fld id="{1CC2E71D-EC8A-4FC8-BDDB-551D3B315E1F}" type="slidenum">
              <a:rPr lang="en-US" smtClean="0"/>
              <a:t>11</a:t>
            </a:fld>
            <a:endParaRPr lang="en-US" dirty="0"/>
          </a:p>
        </p:txBody>
      </p:sp>
    </p:spTree>
    <p:extLst>
      <p:ext uri="{BB962C8B-B14F-4D97-AF65-F5344CB8AC3E}">
        <p14:creationId xmlns:p14="http://schemas.microsoft.com/office/powerpoint/2010/main" val="479186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a:t>
            </a:r>
          </a:p>
        </p:txBody>
      </p:sp>
      <p:sp>
        <p:nvSpPr>
          <p:cNvPr id="4" name="Slide Number Placeholder 3"/>
          <p:cNvSpPr>
            <a:spLocks noGrp="1"/>
          </p:cNvSpPr>
          <p:nvPr>
            <p:ph type="sldNum" sz="quarter" idx="10"/>
          </p:nvPr>
        </p:nvSpPr>
        <p:spPr/>
        <p:txBody>
          <a:bodyPr/>
          <a:lstStyle/>
          <a:p>
            <a:fld id="{1CC2E71D-EC8A-4FC8-BDDB-551D3B315E1F}" type="slidenum">
              <a:rPr lang="en-US" smtClean="0"/>
              <a:t>12</a:t>
            </a:fld>
            <a:endParaRPr lang="en-US" dirty="0"/>
          </a:p>
        </p:txBody>
      </p:sp>
    </p:spTree>
    <p:extLst>
      <p:ext uri="{BB962C8B-B14F-4D97-AF65-F5344CB8AC3E}">
        <p14:creationId xmlns:p14="http://schemas.microsoft.com/office/powerpoint/2010/main" val="2256759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a:t>
            </a:r>
            <a:r>
              <a:rPr lang="en-US" baseline="0" dirty="0"/>
              <a:t> how much we’ve spent on the project so far. Our total cost comes to about $1900 total with each person spending around $385. The most expensive items were the Snow2 HUD and the pressure sensors.</a:t>
            </a:r>
            <a:endParaRPr lang="en-US" dirty="0"/>
          </a:p>
          <a:p>
            <a:endParaRPr lang="en-US" dirty="0"/>
          </a:p>
          <a:p>
            <a:r>
              <a:rPr lang="en-US" dirty="0"/>
              <a:t>AJ</a:t>
            </a:r>
          </a:p>
        </p:txBody>
      </p:sp>
      <p:sp>
        <p:nvSpPr>
          <p:cNvPr id="5" name="Slide Number Placeholder 4"/>
          <p:cNvSpPr>
            <a:spLocks noGrp="1"/>
          </p:cNvSpPr>
          <p:nvPr>
            <p:ph type="sldNum" sz="quarter" idx="10"/>
          </p:nvPr>
        </p:nvSpPr>
        <p:spPr/>
        <p:txBody>
          <a:bodyPr/>
          <a:lstStyle/>
          <a:p>
            <a:fld id="{0AD73C9D-92F6-48C7-A53B-074B31F2612C}" type="slidenum">
              <a:rPr lang="en-US" smtClean="0"/>
              <a:t>13</a:t>
            </a:fld>
            <a:endParaRPr lang="en-US"/>
          </a:p>
        </p:txBody>
      </p:sp>
    </p:spTree>
    <p:extLst>
      <p:ext uri="{BB962C8B-B14F-4D97-AF65-F5344CB8AC3E}">
        <p14:creationId xmlns:p14="http://schemas.microsoft.com/office/powerpoint/2010/main" val="3198120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a:t>
            </a:r>
          </a:p>
        </p:txBody>
      </p:sp>
      <p:sp>
        <p:nvSpPr>
          <p:cNvPr id="4" name="Slide Number Placeholder 3"/>
          <p:cNvSpPr>
            <a:spLocks noGrp="1"/>
          </p:cNvSpPr>
          <p:nvPr>
            <p:ph type="sldNum" sz="quarter" idx="10"/>
          </p:nvPr>
        </p:nvSpPr>
        <p:spPr/>
        <p:txBody>
          <a:bodyPr/>
          <a:lstStyle/>
          <a:p>
            <a:fld id="{0AD73C9D-92F6-48C7-A53B-074B31F2612C}" type="slidenum">
              <a:rPr lang="en-US" smtClean="0"/>
              <a:t>14</a:t>
            </a:fld>
            <a:endParaRPr lang="en-US"/>
          </a:p>
        </p:txBody>
      </p:sp>
    </p:spTree>
    <p:extLst>
      <p:ext uri="{BB962C8B-B14F-4D97-AF65-F5344CB8AC3E}">
        <p14:creationId xmlns:p14="http://schemas.microsoft.com/office/powerpoint/2010/main" val="1998756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Antonio</a:t>
            </a:r>
          </a:p>
        </p:txBody>
      </p:sp>
      <p:sp>
        <p:nvSpPr>
          <p:cNvPr id="4" name="Slide Number Placeholder 3"/>
          <p:cNvSpPr>
            <a:spLocks noGrp="1"/>
          </p:cNvSpPr>
          <p:nvPr>
            <p:ph type="sldNum" sz="quarter" idx="10"/>
          </p:nvPr>
        </p:nvSpPr>
        <p:spPr/>
        <p:txBody>
          <a:bodyPr/>
          <a:lstStyle/>
          <a:p>
            <a:fld id="{0AD73C9D-92F6-48C7-A53B-074B31F2612C}" type="slidenum">
              <a:rPr lang="en-US" smtClean="0"/>
              <a:t>15</a:t>
            </a:fld>
            <a:endParaRPr lang="en-US"/>
          </a:p>
        </p:txBody>
      </p:sp>
    </p:spTree>
    <p:extLst>
      <p:ext uri="{BB962C8B-B14F-4D97-AF65-F5344CB8AC3E}">
        <p14:creationId xmlns:p14="http://schemas.microsoft.com/office/powerpoint/2010/main" val="433101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a:t>
            </a:r>
          </a:p>
        </p:txBody>
      </p:sp>
      <p:sp>
        <p:nvSpPr>
          <p:cNvPr id="4" name="Slide Number Placeholder 3"/>
          <p:cNvSpPr>
            <a:spLocks noGrp="1"/>
          </p:cNvSpPr>
          <p:nvPr>
            <p:ph type="sldNum" sz="quarter" idx="10"/>
          </p:nvPr>
        </p:nvSpPr>
        <p:spPr/>
        <p:txBody>
          <a:bodyPr/>
          <a:lstStyle/>
          <a:p>
            <a:fld id="{0AD73C9D-92F6-48C7-A53B-074B31F2612C}" type="slidenum">
              <a:rPr lang="en-US" smtClean="0"/>
              <a:t>16</a:t>
            </a:fld>
            <a:endParaRPr lang="en-US"/>
          </a:p>
        </p:txBody>
      </p:sp>
    </p:spTree>
    <p:extLst>
      <p:ext uri="{BB962C8B-B14F-4D97-AF65-F5344CB8AC3E}">
        <p14:creationId xmlns:p14="http://schemas.microsoft.com/office/powerpoint/2010/main" val="2382394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Brett</a:t>
            </a:r>
          </a:p>
        </p:txBody>
      </p:sp>
      <p:sp>
        <p:nvSpPr>
          <p:cNvPr id="4" name="Slide Number Placeholder 3"/>
          <p:cNvSpPr>
            <a:spLocks noGrp="1"/>
          </p:cNvSpPr>
          <p:nvPr>
            <p:ph type="sldNum" sz="quarter" idx="10"/>
          </p:nvPr>
        </p:nvSpPr>
        <p:spPr/>
        <p:txBody>
          <a:bodyPr/>
          <a:lstStyle/>
          <a:p>
            <a:fld id="{0AD73C9D-92F6-48C7-A53B-074B31F2612C}" type="slidenum">
              <a:rPr lang="en-US" smtClean="0"/>
              <a:t>17</a:t>
            </a:fld>
            <a:endParaRPr lang="en-US"/>
          </a:p>
        </p:txBody>
      </p:sp>
    </p:spTree>
    <p:extLst>
      <p:ext uri="{BB962C8B-B14F-4D97-AF65-F5344CB8AC3E}">
        <p14:creationId xmlns:p14="http://schemas.microsoft.com/office/powerpoint/2010/main" val="604248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Brett</a:t>
            </a:r>
          </a:p>
        </p:txBody>
      </p:sp>
      <p:sp>
        <p:nvSpPr>
          <p:cNvPr id="4" name="Slide Number Placeholder 3"/>
          <p:cNvSpPr>
            <a:spLocks noGrp="1"/>
          </p:cNvSpPr>
          <p:nvPr>
            <p:ph type="sldNum" sz="quarter" idx="10"/>
          </p:nvPr>
        </p:nvSpPr>
        <p:spPr/>
        <p:txBody>
          <a:bodyPr/>
          <a:lstStyle/>
          <a:p>
            <a:fld id="{0AD73C9D-92F6-48C7-A53B-074B31F2612C}" type="slidenum">
              <a:rPr lang="en-US" smtClean="0"/>
              <a:t>18</a:t>
            </a:fld>
            <a:endParaRPr lang="en-US"/>
          </a:p>
        </p:txBody>
      </p:sp>
    </p:spTree>
    <p:extLst>
      <p:ext uri="{BB962C8B-B14F-4D97-AF65-F5344CB8AC3E}">
        <p14:creationId xmlns:p14="http://schemas.microsoft.com/office/powerpoint/2010/main" val="2503559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a:t>
            </a:r>
          </a:p>
        </p:txBody>
      </p:sp>
      <p:sp>
        <p:nvSpPr>
          <p:cNvPr id="4" name="Slide Number Placeholder 3"/>
          <p:cNvSpPr>
            <a:spLocks noGrp="1"/>
          </p:cNvSpPr>
          <p:nvPr>
            <p:ph type="sldNum" sz="quarter" idx="10"/>
          </p:nvPr>
        </p:nvSpPr>
        <p:spPr/>
        <p:txBody>
          <a:bodyPr/>
          <a:lstStyle/>
          <a:p>
            <a:fld id="{0AD73C9D-92F6-48C7-A53B-074B31F2612C}" type="slidenum">
              <a:rPr lang="en-US" smtClean="0"/>
              <a:t>19</a:t>
            </a:fld>
            <a:endParaRPr lang="en-US"/>
          </a:p>
        </p:txBody>
      </p:sp>
    </p:spTree>
    <p:extLst>
      <p:ext uri="{BB962C8B-B14F-4D97-AF65-F5344CB8AC3E}">
        <p14:creationId xmlns:p14="http://schemas.microsoft.com/office/powerpoint/2010/main" val="110062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Antonio</a:t>
            </a:r>
          </a:p>
        </p:txBody>
      </p:sp>
      <p:sp>
        <p:nvSpPr>
          <p:cNvPr id="5" name="Slide Number Placeholder 4"/>
          <p:cNvSpPr>
            <a:spLocks noGrp="1"/>
          </p:cNvSpPr>
          <p:nvPr>
            <p:ph type="sldNum" sz="quarter" idx="10"/>
          </p:nvPr>
        </p:nvSpPr>
        <p:spPr/>
        <p:txBody>
          <a:bodyPr/>
          <a:lstStyle/>
          <a:p>
            <a:fld id="{0AD73C9D-92F6-48C7-A53B-074B31F2612C}" type="slidenum">
              <a:rPr lang="en-US" smtClean="0"/>
              <a:t>2</a:t>
            </a:fld>
            <a:endParaRPr lang="en-US"/>
          </a:p>
        </p:txBody>
      </p:sp>
    </p:spTree>
    <p:extLst>
      <p:ext uri="{BB962C8B-B14F-4D97-AF65-F5344CB8AC3E}">
        <p14:creationId xmlns:p14="http://schemas.microsoft.com/office/powerpoint/2010/main" val="623555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Antonio</a:t>
            </a:r>
          </a:p>
        </p:txBody>
      </p:sp>
      <p:sp>
        <p:nvSpPr>
          <p:cNvPr id="5" name="Slide Number Placeholder 4"/>
          <p:cNvSpPr>
            <a:spLocks noGrp="1"/>
          </p:cNvSpPr>
          <p:nvPr>
            <p:ph type="sldNum" sz="quarter" idx="10"/>
          </p:nvPr>
        </p:nvSpPr>
        <p:spPr/>
        <p:txBody>
          <a:bodyPr/>
          <a:lstStyle/>
          <a:p>
            <a:fld id="{0AD73C9D-92F6-48C7-A53B-074B31F2612C}" type="slidenum">
              <a:rPr lang="en-US" smtClean="0"/>
              <a:t>24</a:t>
            </a:fld>
            <a:endParaRPr lang="en-US"/>
          </a:p>
        </p:txBody>
      </p:sp>
    </p:spTree>
    <p:extLst>
      <p:ext uri="{BB962C8B-B14F-4D97-AF65-F5344CB8AC3E}">
        <p14:creationId xmlns:p14="http://schemas.microsoft.com/office/powerpoint/2010/main" val="2649195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Rick</a:t>
            </a:r>
          </a:p>
          <a:p>
            <a:r>
              <a:rPr lang="en-US" baseline="0" dirty="0"/>
              <a:t>“During the fall term, all of the base Python classes to be used as a framework to create the GUI display for the HUD were laid out; these classes were to form the basis for what is now a fully functioning GUI display.  The utility classes and constructors were also created to support generation of the individual GUI components.  In addition, a process for packaging Python applications for utilization on an Android platform was created.  This process relies on third-party </a:t>
            </a:r>
            <a:r>
              <a:rPr lang="en-US" baseline="0" dirty="0" err="1"/>
              <a:t>Kivy</a:t>
            </a:r>
            <a:r>
              <a:rPr lang="en-US" baseline="0" dirty="0"/>
              <a:t> software utilities and formats the entire Python GUI application into an appropriately structured Android executable.”</a:t>
            </a:r>
          </a:p>
          <a:p>
            <a:endParaRPr lang="en-US" baseline="0" dirty="0"/>
          </a:p>
          <a:p>
            <a:r>
              <a:rPr lang="en-US" baseline="0" dirty="0"/>
              <a:t>Brett</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25</a:t>
            </a:fld>
            <a:endParaRPr lang="en-US"/>
          </a:p>
        </p:txBody>
      </p:sp>
    </p:spTree>
    <p:extLst>
      <p:ext uri="{BB962C8B-B14F-4D97-AF65-F5344CB8AC3E}">
        <p14:creationId xmlns:p14="http://schemas.microsoft.com/office/powerpoint/2010/main" val="3763900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795ED961-222F-4F0B-8233-C1D3B0F2BEF6}" type="slidenum">
              <a:t>27</a:t>
            </a:fld>
            <a:endParaRPr lang="en-US"/>
          </a:p>
        </p:txBody>
      </p:sp>
      <p:sp>
        <p:nvSpPr>
          <p:cNvPr id="2" name="Slide Image Placeholder 1"/>
          <p:cNvSpPr>
            <a:spLocks noGrp="1" noRot="1" noChangeAspect="1" noResize="1"/>
          </p:cNvSpPr>
          <p:nvPr>
            <p:ph type="sldImg"/>
          </p:nvPr>
        </p:nvSpPr>
        <p:spPr>
          <a:xfrm>
            <a:off x="2757488" y="611188"/>
            <a:ext cx="5365750" cy="3017837"/>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Brett</a:t>
            </a:r>
          </a:p>
        </p:txBody>
      </p:sp>
    </p:spTree>
    <p:extLst>
      <p:ext uri="{BB962C8B-B14F-4D97-AF65-F5344CB8AC3E}">
        <p14:creationId xmlns:p14="http://schemas.microsoft.com/office/powerpoint/2010/main" val="2671551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a:t>
            </a:r>
          </a:p>
          <a:p>
            <a:r>
              <a:rPr lang="en-US" dirty="0"/>
              <a:t>“For those</a:t>
            </a:r>
            <a:r>
              <a:rPr lang="en-US" baseline="0" dirty="0"/>
              <a:t> of you who saw the previous iteration of the HUD GUI display, this current version will look a little different.  The previous version of the HUD GUI displayed a satellite image of the actual playing field with the idea being that user icons would be plotted according to their actual location in reference to that satellite image.  We decided to move in a slightly different direction in terms of how the display is configured.  Since we are limited to a 428X240 resolution display, we don’t want to overload it with information and create a cluttered image; a satellite image from a suitable zoom level looks extremely muddled at this resolution.  Since this display is to be referenced quickly in the field by the user, the information available should be presented in such a way that it is conveyed rapidly and doesn’t create another inadvertent obstacle for the user in terms of gaining a picture of his/her environment and equipment.  In addition, many paintball fields are located in the woods under tree cover which really negates the usage of a satellite image.  Also of concern was the amount of time it would take to actually implement a dynamic map-data download and distribution utility; we felt it may take too much time to implement this utility and so its been paused at least until we have full system integration.  In terms of what is actually displayed on the GUI, on the left is a moving bar-graph representation of the air pressure remaining in the tank; this can display either in terms of a percentage of full or a PSI value.  On the right is another moving bar-graph representation of the paintballs remaining in the loader; this will always display in terms of a percentage of full.  In the center of the display is the teammate position indicator.  The wearer’s icon is always located dead center and pointing straight up in reference to the GUI so that the wearer can always determine teammate location in terms of the direction he/she is facing currently.  Teammate icons will be plotted around the wearer’s icon with their distance and bearing from the user being determined by their respective latitude and longitude coordinates.  In addition, their respective headings relative to the current heading of the wearer are also displayed as the direction the icons are pointing.  The plotting is done via utilization of the </a:t>
            </a:r>
            <a:r>
              <a:rPr lang="en-US" baseline="0" dirty="0" err="1"/>
              <a:t>Haversine</a:t>
            </a:r>
            <a:r>
              <a:rPr lang="en-US" baseline="0" dirty="0"/>
              <a:t> formula for calculating great circle distance between two points.  The wearer’s compass heading and the current scale of the view are also both given.  In addition to this, the GUI receives all of its required sensor and user information from the server via a </a:t>
            </a:r>
            <a:r>
              <a:rPr lang="en-US" baseline="0" dirty="0" err="1"/>
              <a:t>WiFi</a:t>
            </a:r>
            <a:r>
              <a:rPr lang="en-US" baseline="0" dirty="0"/>
              <a:t> network connection.  Currently, the remaining task is to actually execute the GUI on the HUD; the tricky part will be dealing with the network operations permissions required for the device.  </a:t>
            </a:r>
            <a:endParaRPr lang="en-US" dirty="0"/>
          </a:p>
        </p:txBody>
      </p:sp>
      <p:sp>
        <p:nvSpPr>
          <p:cNvPr id="4" name="Slide Number Placeholder 3"/>
          <p:cNvSpPr>
            <a:spLocks noGrp="1"/>
          </p:cNvSpPr>
          <p:nvPr>
            <p:ph type="sldNum" sz="quarter" idx="10"/>
          </p:nvPr>
        </p:nvSpPr>
        <p:spPr/>
        <p:txBody>
          <a:bodyPr/>
          <a:lstStyle/>
          <a:p>
            <a:fld id="{0AD73C9D-92F6-48C7-A53B-074B31F2612C}" type="slidenum">
              <a:rPr lang="en-US" smtClean="0"/>
              <a:t>28</a:t>
            </a:fld>
            <a:endParaRPr lang="en-US"/>
          </a:p>
        </p:txBody>
      </p:sp>
    </p:spTree>
    <p:extLst>
      <p:ext uri="{BB962C8B-B14F-4D97-AF65-F5344CB8AC3E}">
        <p14:creationId xmlns:p14="http://schemas.microsoft.com/office/powerpoint/2010/main" val="3597025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Ken – </a:t>
            </a:r>
          </a:p>
          <a:p>
            <a:endParaRPr lang="en-US" dirty="0"/>
          </a:p>
          <a:p>
            <a:pPr defTabSz="966612">
              <a:defRPr/>
            </a:pPr>
            <a:r>
              <a:rPr lang="en-US" baseline="0" dirty="0"/>
              <a:t>Now we move to addressing comments made from our fall presentation. One comment was: “</a:t>
            </a:r>
            <a:r>
              <a:rPr lang="en-US" dirty="0"/>
              <a:t>“It is possible that the P.E.T.E.R.S. could be utilized for malicious purposes.” While</a:t>
            </a:r>
            <a:r>
              <a:rPr lang="en-US" baseline="0" dirty="0"/>
              <a:t> this is technically true, the same could be said for any piece of communication equipment. However, our system, in its current state, would be useless to use for nefarious purposes</a:t>
            </a:r>
          </a:p>
          <a:p>
            <a:pPr defTabSz="966612">
              <a:defRPr/>
            </a:pPr>
            <a:r>
              <a:rPr lang="en-US" baseline="0" dirty="0"/>
              <a:t>for the following reasons. Number 1, our system utilizes unencrypted transmission, and number 2, our communication runs on a </a:t>
            </a:r>
            <a:r>
              <a:rPr lang="en-US" baseline="0" dirty="0" err="1"/>
              <a:t>jammable</a:t>
            </a:r>
            <a:r>
              <a:rPr lang="en-US" baseline="0" dirty="0"/>
              <a:t> consumer </a:t>
            </a:r>
            <a:r>
              <a:rPr lang="en-US" baseline="0" dirty="0" err="1"/>
              <a:t>wifi</a:t>
            </a:r>
            <a:r>
              <a:rPr lang="en-US" baseline="0" dirty="0"/>
              <a:t> network. </a:t>
            </a:r>
          </a:p>
          <a:p>
            <a:pPr defTabSz="966612">
              <a:defRPr/>
            </a:pPr>
            <a:r>
              <a:rPr lang="en-US" baseline="0" dirty="0"/>
              <a:t>The other comment we received from our fall presentation was “Design content of EE. Vs Design of Software should be explicitly stated” The majority of our hardware design and circuit construction was based on COTS, and therefore there was no real need to develop any additional electrical components.  However, there were various electrical design considerations such as power consumption, data rate, and even size.  It should be stated that all of the mounting hardware to accommodate the sensor array and the actual mount for the mask have all had to be designed and built.  As well all of the software has been custom designed and documented.  (Note: I think they want basically what are the E.E.’s responsible for and what are the C.E.’s responsible for)</a:t>
            </a:r>
            <a:endParaRPr lang="en-US" dirty="0"/>
          </a:p>
        </p:txBody>
      </p:sp>
      <p:sp>
        <p:nvSpPr>
          <p:cNvPr id="4" name="Slide Number Placeholder 3"/>
          <p:cNvSpPr>
            <a:spLocks noGrp="1"/>
          </p:cNvSpPr>
          <p:nvPr>
            <p:ph type="sldNum" sz="quarter" idx="10"/>
          </p:nvPr>
        </p:nvSpPr>
        <p:spPr/>
        <p:txBody>
          <a:bodyPr/>
          <a:lstStyle/>
          <a:p>
            <a:fld id="{0AD73C9D-92F6-48C7-A53B-074B31F2612C}" type="slidenum">
              <a:rPr lang="en-US" smtClean="0"/>
              <a:t>30</a:t>
            </a:fld>
            <a:endParaRPr lang="en-US"/>
          </a:p>
        </p:txBody>
      </p:sp>
    </p:spTree>
    <p:extLst>
      <p:ext uri="{BB962C8B-B14F-4D97-AF65-F5344CB8AC3E}">
        <p14:creationId xmlns:p14="http://schemas.microsoft.com/office/powerpoint/2010/main" val="1427277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Included to show a more detailed timeline of the work to be done.</a:t>
            </a:r>
          </a:p>
        </p:txBody>
      </p:sp>
      <p:sp>
        <p:nvSpPr>
          <p:cNvPr id="5" name="Slide Number Placeholder 4"/>
          <p:cNvSpPr>
            <a:spLocks noGrp="1"/>
          </p:cNvSpPr>
          <p:nvPr>
            <p:ph type="sldNum" sz="quarter" idx="10"/>
          </p:nvPr>
        </p:nvSpPr>
        <p:spPr/>
        <p:txBody>
          <a:bodyPr/>
          <a:lstStyle/>
          <a:p>
            <a:fld id="{0AD73C9D-92F6-48C7-A53B-074B31F2612C}" type="slidenum">
              <a:rPr lang="en-US" smtClean="0"/>
              <a:t>31</a:t>
            </a:fld>
            <a:endParaRPr lang="en-US"/>
          </a:p>
        </p:txBody>
      </p:sp>
    </p:spTree>
    <p:extLst>
      <p:ext uri="{BB962C8B-B14F-4D97-AF65-F5344CB8AC3E}">
        <p14:creationId xmlns:p14="http://schemas.microsoft.com/office/powerpoint/2010/main" val="2240022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Ken</a:t>
            </a:r>
          </a:p>
        </p:txBody>
      </p:sp>
      <p:sp>
        <p:nvSpPr>
          <p:cNvPr id="5" name="Slide Number Placeholder 4"/>
          <p:cNvSpPr>
            <a:spLocks noGrp="1"/>
          </p:cNvSpPr>
          <p:nvPr>
            <p:ph type="sldNum" sz="quarter" idx="10"/>
          </p:nvPr>
        </p:nvSpPr>
        <p:spPr/>
        <p:txBody>
          <a:bodyPr/>
          <a:lstStyle/>
          <a:p>
            <a:fld id="{0AD73C9D-92F6-48C7-A53B-074B31F2612C}" type="slidenum">
              <a:rPr lang="en-US" smtClean="0"/>
              <a:t>3</a:t>
            </a:fld>
            <a:endParaRPr lang="en-US"/>
          </a:p>
        </p:txBody>
      </p:sp>
    </p:spTree>
    <p:extLst>
      <p:ext uri="{BB962C8B-B14F-4D97-AF65-F5344CB8AC3E}">
        <p14:creationId xmlns:p14="http://schemas.microsoft.com/office/powerpoint/2010/main" val="642938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Basically read slide</a:t>
            </a:r>
          </a:p>
          <a:p>
            <a:endParaRPr lang="en-US" dirty="0"/>
          </a:p>
          <a:p>
            <a:r>
              <a:rPr lang="en-US" dirty="0"/>
              <a:t>AJ</a:t>
            </a:r>
          </a:p>
        </p:txBody>
      </p:sp>
      <p:sp>
        <p:nvSpPr>
          <p:cNvPr id="5" name="Slide Number Placeholder 4"/>
          <p:cNvSpPr>
            <a:spLocks noGrp="1"/>
          </p:cNvSpPr>
          <p:nvPr>
            <p:ph type="sldNum" sz="quarter" idx="10"/>
          </p:nvPr>
        </p:nvSpPr>
        <p:spPr/>
        <p:txBody>
          <a:bodyPr/>
          <a:lstStyle/>
          <a:p>
            <a:fld id="{0AD73C9D-92F6-48C7-A53B-074B31F2612C}" type="slidenum">
              <a:rPr lang="en-US" smtClean="0"/>
              <a:t>4</a:t>
            </a:fld>
            <a:endParaRPr lang="en-US"/>
          </a:p>
        </p:txBody>
      </p:sp>
    </p:spTree>
    <p:extLst>
      <p:ext uri="{BB962C8B-B14F-4D97-AF65-F5344CB8AC3E}">
        <p14:creationId xmlns:p14="http://schemas.microsoft.com/office/powerpoint/2010/main" val="1293977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basic overview of how our system will work. Solid lines indicate wired connections, while dashed lines indicate wireless communications. In the top left you’ll see the</a:t>
            </a:r>
            <a:r>
              <a:rPr lang="en-US" baseline="0" dirty="0"/>
              <a:t> pressure sensor. The pressure sensor is hardwired directly to the Raspberry Pi which is the central point for data processing and communications. Below the pressure sensor in the bottom left is the break-beam sensor circuitry. This will also be hardwired to the Raspberry Pi but has an optional wireless connection in which sensor data can be sent to the Raspberry Pi wirelessly by an Arduino board. In the top right, you’ll see the Snow2 HUD. This Snow2 HUD will communicate with the Raspberry Pi wirelessly and bi-directionally. It will receive visual information such as maps and alerts from the Pi and will transmit GPS information back to the Pi.</a:t>
            </a:r>
            <a:endParaRPr lang="en-US" dirty="0"/>
          </a:p>
          <a:p>
            <a:endParaRPr lang="en-US" dirty="0"/>
          </a:p>
          <a:p>
            <a:r>
              <a:rPr lang="en-US" dirty="0"/>
              <a:t>AJ</a:t>
            </a:r>
          </a:p>
        </p:txBody>
      </p:sp>
      <p:sp>
        <p:nvSpPr>
          <p:cNvPr id="5" name="Slide Number Placeholder 4"/>
          <p:cNvSpPr>
            <a:spLocks noGrp="1"/>
          </p:cNvSpPr>
          <p:nvPr>
            <p:ph type="sldNum" sz="quarter" idx="10"/>
          </p:nvPr>
        </p:nvSpPr>
        <p:spPr/>
        <p:txBody>
          <a:bodyPr/>
          <a:lstStyle/>
          <a:p>
            <a:fld id="{0AD73C9D-92F6-48C7-A53B-074B31F2612C}" type="slidenum">
              <a:rPr lang="en-US" smtClean="0"/>
              <a:t>5</a:t>
            </a:fld>
            <a:endParaRPr lang="en-US"/>
          </a:p>
        </p:txBody>
      </p:sp>
    </p:spTree>
    <p:extLst>
      <p:ext uri="{BB962C8B-B14F-4D97-AF65-F5344CB8AC3E}">
        <p14:creationId xmlns:p14="http://schemas.microsoft.com/office/powerpoint/2010/main" val="4278323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a:t>
            </a:r>
          </a:p>
          <a:p>
            <a:r>
              <a:rPr lang="en-US" dirty="0"/>
              <a:t>“Depicted here is a</a:t>
            </a:r>
            <a:r>
              <a:rPr lang="en-US" baseline="0" dirty="0"/>
              <a:t> screen-capture of the GUI display that will be projected onto the HUD; this is the current iteration of how the data pertinent to the user will be displayed.  The amount of air remaining in the user’s tank is depicted in the bar graph on the left, relative teammate position is indicated in the ‘scope-view’ in the center, and the amount of paintballs remaining in the loader is depicted in the bar graph on the right.”</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6</a:t>
            </a:fld>
            <a:endParaRPr lang="en-US"/>
          </a:p>
        </p:txBody>
      </p:sp>
    </p:spTree>
    <p:extLst>
      <p:ext uri="{BB962C8B-B14F-4D97-AF65-F5344CB8AC3E}">
        <p14:creationId xmlns:p14="http://schemas.microsoft.com/office/powerpoint/2010/main" val="3357339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Antonio</a:t>
            </a:r>
          </a:p>
        </p:txBody>
      </p:sp>
      <p:sp>
        <p:nvSpPr>
          <p:cNvPr id="4" name="Slide Number Placeholder 3"/>
          <p:cNvSpPr>
            <a:spLocks noGrp="1"/>
          </p:cNvSpPr>
          <p:nvPr>
            <p:ph type="sldNum" sz="quarter" idx="10"/>
          </p:nvPr>
        </p:nvSpPr>
        <p:spPr/>
        <p:txBody>
          <a:bodyPr/>
          <a:lstStyle/>
          <a:p>
            <a:fld id="{0AD73C9D-92F6-48C7-A53B-074B31F2612C}" type="slidenum">
              <a:rPr lang="en-US" smtClean="0"/>
              <a:t>7</a:t>
            </a:fld>
            <a:endParaRPr lang="en-US"/>
          </a:p>
        </p:txBody>
      </p:sp>
    </p:spTree>
    <p:extLst>
      <p:ext uri="{BB962C8B-B14F-4D97-AF65-F5344CB8AC3E}">
        <p14:creationId xmlns:p14="http://schemas.microsoft.com/office/powerpoint/2010/main" val="2097690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Antonio</a:t>
            </a:r>
          </a:p>
        </p:txBody>
      </p:sp>
      <p:sp>
        <p:nvSpPr>
          <p:cNvPr id="4" name="Slide Number Placeholder 3"/>
          <p:cNvSpPr>
            <a:spLocks noGrp="1"/>
          </p:cNvSpPr>
          <p:nvPr>
            <p:ph type="sldNum" sz="quarter" idx="10"/>
          </p:nvPr>
        </p:nvSpPr>
        <p:spPr/>
        <p:txBody>
          <a:bodyPr/>
          <a:lstStyle/>
          <a:p>
            <a:fld id="{0AD73C9D-92F6-48C7-A53B-074B31F2612C}" type="slidenum">
              <a:rPr lang="en-US" smtClean="0"/>
              <a:t>8</a:t>
            </a:fld>
            <a:endParaRPr lang="en-US"/>
          </a:p>
        </p:txBody>
      </p:sp>
    </p:spTree>
    <p:extLst>
      <p:ext uri="{BB962C8B-B14F-4D97-AF65-F5344CB8AC3E}">
        <p14:creationId xmlns:p14="http://schemas.microsoft.com/office/powerpoint/2010/main" val="4213101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“Ken” - "Listed here are a few standards that were considered as applicable to the PETERS project. This Includes standard ECMA-404.(JSON data interchange), This is how we communicate to and from our Raspberry Pi and its peripherals. </a:t>
            </a:r>
          </a:p>
          <a:p>
            <a:r>
              <a:rPr lang="en-US" sz="1300" dirty="0"/>
              <a:t>Then there are IEEE 802.11 and 802.15 which cover </a:t>
            </a:r>
            <a:r>
              <a:rPr lang="en-US" sz="1300" dirty="0" err="1"/>
              <a:t>Wi-fi</a:t>
            </a:r>
            <a:r>
              <a:rPr lang="en-US" sz="1300" dirty="0"/>
              <a:t> and Bluetooth respectively. However because we are only using off the shelf wireless devices, these standards are already satisfied. </a:t>
            </a:r>
          </a:p>
          <a:p>
            <a:r>
              <a:rPr lang="en-US" sz="1300" dirty="0"/>
              <a:t>Because The Snow2 uses a lithium Ion battery, another applicable standard is EPA regulation 40 CFR 273.13(a). This standard talks about the proper handling of batteries and how they must be sealed and non-leaking at all times. </a:t>
            </a:r>
          </a:p>
          <a:p>
            <a:endParaRPr lang="en-US" sz="1300" dirty="0"/>
          </a:p>
        </p:txBody>
      </p:sp>
      <p:sp>
        <p:nvSpPr>
          <p:cNvPr id="5" name="Slide Number Placeholder 4"/>
          <p:cNvSpPr>
            <a:spLocks noGrp="1"/>
          </p:cNvSpPr>
          <p:nvPr>
            <p:ph type="sldNum" sz="quarter" idx="10"/>
          </p:nvPr>
        </p:nvSpPr>
        <p:spPr/>
        <p:txBody>
          <a:bodyPr/>
          <a:lstStyle/>
          <a:p>
            <a:fld id="{0AD73C9D-92F6-48C7-A53B-074B31F2612C}" type="slidenum">
              <a:rPr lang="en-US" smtClean="0"/>
              <a:t>9</a:t>
            </a:fld>
            <a:endParaRPr lang="en-US"/>
          </a:p>
        </p:txBody>
      </p:sp>
    </p:spTree>
    <p:extLst>
      <p:ext uri="{BB962C8B-B14F-4D97-AF65-F5344CB8AC3E}">
        <p14:creationId xmlns:p14="http://schemas.microsoft.com/office/powerpoint/2010/main" val="2785773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A100196-DA00-47D6-8CE4-D7D01BD5F93C}" type="datetime1">
              <a:rPr lang="en-US" smtClean="0"/>
              <a:t>5/15/2016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2327887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36F3D9-43EB-4A75-80BF-F63A9E47E79D}" type="datetime1">
              <a:rPr lang="en-US" smtClean="0"/>
              <a:t>5/15/2016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1283496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70E0D9-9E9C-4AB5-AFEF-8D2D5421E8E8}" type="datetime1">
              <a:rPr lang="en-US" smtClean="0"/>
              <a:t>5/15/2016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1841679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86773B-F196-4C5C-93BA-A616C4A180DF}"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494115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5658A2C-EC85-46AD-A61C-2E2977E23BC8}"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2784503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B03846-53EC-45A2-B7D0-57532AA03715}"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1393530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14954C-2BAC-4C7D-8E78-82BBCBC6416E}"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3965891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50E5C2-DF56-42C2-A517-23B025B9C02E}"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8" name="Footer Placeholder 7"/>
          <p:cNvSpPr>
            <a:spLocks noGrp="1"/>
          </p:cNvSpPr>
          <p:nvPr>
            <p:ph type="ftr" sz="quarter" idx="11"/>
          </p:nvPr>
        </p:nvSpPr>
        <p:spPr/>
        <p:txBody>
          <a:bodyPr/>
          <a:lstStyle/>
          <a:p>
            <a:endParaRPr lang="en-US" dirty="0">
              <a:solidFill>
                <a:prstClr val="white">
                  <a:tint val="75000"/>
                  <a:alpha val="60000"/>
                </a:prstClr>
              </a:solidFill>
            </a:endParaRPr>
          </a:p>
        </p:txBody>
      </p:sp>
      <p:sp>
        <p:nvSpPr>
          <p:cNvPr id="9" name="Slide Number Placeholder 8"/>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3278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160BBCC-AE74-4C3B-A037-28F9C689C9E0}"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5" name="Footer Placeholder 3"/>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4"/>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4714105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7FFB55D-0587-476A-9456-508C79FB0E9A}"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5" name="Footer Placeholder 2"/>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3"/>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8017202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15901C7-615E-47BB-98A9-8095B76CE022}"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5"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641234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E9997F-55CD-482B-9F02-CA77E48E8FE0}" type="datetime1">
              <a:rPr lang="en-US" smtClean="0"/>
              <a:t>5/15/2016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34783249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62DAEE-FF24-4307-BF9C-0D18D5456DFF}"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8758730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6E4F28-FC93-4B92-8D2F-6430E6427BD9}"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853819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8D92907-8CA3-4474-BB2E-CD690AFC7A56}"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6525227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E8C6E55-60D6-414B-8450-A68B225C9F74}"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defTabSz="457200"/>
            <a:r>
              <a:rPr lang="en-US" dirty="0">
                <a:solidFill>
                  <a:srgbClr val="1E5155">
                    <a:lumMod val="40000"/>
                    <a:lumOff val="60000"/>
                  </a:srgbClr>
                </a:solidFill>
              </a:rPr>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defTabSz="457200"/>
            <a:r>
              <a:rPr lang="en-US" dirty="0">
                <a:solidFill>
                  <a:srgbClr val="1E5155">
                    <a:lumMod val="40000"/>
                    <a:lumOff val="60000"/>
                  </a:srgbClr>
                </a:solidFill>
              </a:rPr>
              <a:t>”</a:t>
            </a:r>
          </a:p>
        </p:txBody>
      </p:sp>
    </p:spTree>
    <p:extLst>
      <p:ext uri="{BB962C8B-B14F-4D97-AF65-F5344CB8AC3E}">
        <p14:creationId xmlns:p14="http://schemas.microsoft.com/office/powerpoint/2010/main" val="112709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62A8D2-18A8-4D4D-A815-D3EE58143AE8}"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2641647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C718C03-9725-4D92-B5B2-6745DCF57FD0}"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970732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FF9A12B-28DA-4961-80F1-0CF29BA735E0}"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1216792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F7891A-7B7D-4636-B7CF-3A5D284ACB49}"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4737073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538782-4878-4310-91C8-3D30AD8705B1}"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023986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1CE905-8AEF-4AC3-8D44-9DAE8D8D32B9}"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788958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1AF942-D5D2-425F-8E18-324A478F4808}" type="datetime1">
              <a:rPr lang="en-US" smtClean="0"/>
              <a:t>5/15/2016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5687278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3EE305FD-AD7E-4575-8353-E99F0AC5F864}"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0773692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B5E9E-9B31-4287-901B-2A2E870AD76A}"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2334775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F9A468-6FD4-4833-B79B-B0C825AF338B}"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034397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8D4600-53C6-4D46-A74E-0ABF4D176A1A}"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8" name="Footer Placeholder 7"/>
          <p:cNvSpPr>
            <a:spLocks noGrp="1"/>
          </p:cNvSpPr>
          <p:nvPr>
            <p:ph type="ftr" sz="quarter" idx="11"/>
          </p:nvPr>
        </p:nvSpPr>
        <p:spPr/>
        <p:txBody>
          <a:bodyPr/>
          <a:lstStyle/>
          <a:p>
            <a:endParaRPr lang="en-US" dirty="0">
              <a:solidFill>
                <a:prstClr val="white">
                  <a:tint val="75000"/>
                  <a:alpha val="60000"/>
                </a:prstClr>
              </a:solidFill>
            </a:endParaRPr>
          </a:p>
        </p:txBody>
      </p:sp>
      <p:sp>
        <p:nvSpPr>
          <p:cNvPr id="9" name="Slide Number Placeholder 8"/>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1413532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AF4859E-988A-46A2-93DA-5C788F341FE3}"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5" name="Footer Placeholder 3"/>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4"/>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1228244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CBB9317-65AB-450C-AD0D-2ADCA24F4CD2}"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5" name="Footer Placeholder 2"/>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3"/>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7309859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ED7B7A8-9B3B-41D1-9B94-7B44282AC037}"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5"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0793442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A7D0F6-E980-4973-805E-03B5F2AEC6D7}"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3940230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D79418-F7FD-4B59-9BEA-589C8A22C470}"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9137790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1CC908E-E9E5-42E4-B71A-1AE7EDC11761}"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918201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4A4569-13D8-4B4B-8CBA-28A55105F948}" type="datetime1">
              <a:rPr lang="en-US" smtClean="0"/>
              <a:t>5/15/2016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24191518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E2AB4AC-C49D-4619-863A-E5785B77C479}"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defTabSz="457200"/>
            <a:r>
              <a:rPr lang="en-US" dirty="0">
                <a:solidFill>
                  <a:srgbClr val="1E5155">
                    <a:lumMod val="40000"/>
                    <a:lumOff val="60000"/>
                  </a:srgbClr>
                </a:solidFill>
              </a:rPr>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defTabSz="457200"/>
            <a:r>
              <a:rPr lang="en-US" dirty="0">
                <a:solidFill>
                  <a:srgbClr val="1E5155">
                    <a:lumMod val="40000"/>
                    <a:lumOff val="60000"/>
                  </a:srgbClr>
                </a:solidFill>
              </a:rPr>
              <a:t>”</a:t>
            </a:r>
          </a:p>
        </p:txBody>
      </p:sp>
    </p:spTree>
    <p:extLst>
      <p:ext uri="{BB962C8B-B14F-4D97-AF65-F5344CB8AC3E}">
        <p14:creationId xmlns:p14="http://schemas.microsoft.com/office/powerpoint/2010/main" val="451171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1CA860-AA9A-4C25-B5E8-BD8EC3F0FEEA}"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6623530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14613BB-5BD1-4D47-840F-D061026A0744}"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9934550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374C3DB-B5E9-4BF7-8748-645557B0882F}"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6424810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0FC006-EF98-4881-9363-E9655844490A}"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3307382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1E7B46-5103-41F0-A6EE-8F740238BFEB}"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741373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B75E606-9E03-4858-A88F-AF058F4E9B83}" type="datetime1">
              <a:rPr lang="en-US" smtClean="0"/>
              <a:t>5/15/2016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335725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2319D4-A2BB-46E8-9AB1-4D3B80EF4FE5}" type="datetime1">
              <a:rPr lang="en-US" smtClean="0"/>
              <a:t>5/15/2016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581253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D5722D-C19A-42BB-8304-6C8B442BF93A}" type="datetime1">
              <a:rPr lang="en-US" smtClean="0"/>
              <a:t>5/15/2016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1565498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77BD6D-386C-4914-8662-997E6FC0EF2D}" type="datetime1">
              <a:rPr lang="en-US" smtClean="0"/>
              <a:t>5/15/2016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3265097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0C2B1E-CF79-409E-B073-7111607F59BC}" type="datetime1">
              <a:rPr lang="en-US" smtClean="0"/>
              <a:t>5/15/2016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389784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image" Target="../media/image4.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3.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2.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E956B-5DCC-4FA8-A770-D5476869DE78}" type="datetime1">
              <a:rPr lang="en-US" smtClean="0"/>
              <a:t>5/15/2016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AE5654-2A66-4DAD-AD6D-3A4766C60B0F}" type="slidenum">
              <a:rPr lang="en-US" smtClean="0"/>
              <a:t>‹#›</a:t>
            </a:fld>
            <a:endParaRPr lang="en-US"/>
          </a:p>
        </p:txBody>
      </p:sp>
    </p:spTree>
    <p:extLst>
      <p:ext uri="{BB962C8B-B14F-4D97-AF65-F5344CB8AC3E}">
        <p14:creationId xmlns:p14="http://schemas.microsoft.com/office/powerpoint/2010/main" val="289686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defTabSz="457200"/>
            <a:fld id="{EDC90F61-643D-4D33-88D6-8F46FA65153A}"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defTabSz="457200"/>
            <a:endParaRPr lang="en-US" dirty="0">
              <a:solidFill>
                <a:prstClr val="white">
                  <a:tint val="75000"/>
                  <a:alpha val="60000"/>
                </a:prstClr>
              </a:solidFill>
            </a:endParaRP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defTabSz="457200"/>
            <a:fld id="{D57F1E4F-1CFF-5643-939E-02111984F565}" type="slidenum">
              <a:rPr lang="en-US" dirty="0">
                <a:solidFill>
                  <a:prstClr val="white">
                    <a:tint val="75000"/>
                  </a:prstClr>
                </a:solidFill>
              </a:rPr>
              <a:pPr defTabSz="457200"/>
              <a:t>‹#›</a:t>
            </a:fld>
            <a:endParaRPr lang="en-US" dirty="0">
              <a:solidFill>
                <a:prstClr val="white">
                  <a:tint val="75000"/>
                </a:prstClr>
              </a:solidFill>
            </a:endParaRPr>
          </a:p>
        </p:txBody>
      </p:sp>
    </p:spTree>
    <p:extLst>
      <p:ext uri="{BB962C8B-B14F-4D97-AF65-F5344CB8AC3E}">
        <p14:creationId xmlns:p14="http://schemas.microsoft.com/office/powerpoint/2010/main" val="25613659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defTabSz="457200"/>
            <a:fld id="{3DFBB902-8AB4-4377-B982-1C4B2BB7EEA7}" type="datetime1">
              <a:rPr lang="en-US" smtClean="0">
                <a:solidFill>
                  <a:prstClr val="white">
                    <a:tint val="75000"/>
                    <a:alpha val="60000"/>
                  </a:prstClr>
                </a:solidFill>
              </a:rPr>
              <a:t>5/15/2016</a:t>
            </a:fld>
            <a:endParaRPr lang="en-US" dirty="0">
              <a:solidFill>
                <a:prstClr val="white">
                  <a:tint val="75000"/>
                  <a:alpha val="60000"/>
                </a:prstClr>
              </a:solidFill>
            </a:endParaRP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defTabSz="457200"/>
            <a:endParaRPr lang="en-US" dirty="0">
              <a:solidFill>
                <a:prstClr val="white">
                  <a:tint val="75000"/>
                  <a:alpha val="60000"/>
                </a:prstClr>
              </a:solidFill>
            </a:endParaRP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defTabSz="457200"/>
            <a:fld id="{D57F1E4F-1CFF-5643-939E-02111984F565}" type="slidenum">
              <a:rPr lang="en-US" dirty="0">
                <a:solidFill>
                  <a:prstClr val="white">
                    <a:tint val="75000"/>
                  </a:prstClr>
                </a:solidFill>
              </a:rPr>
              <a:pPr defTabSz="457200"/>
              <a:t>‹#›</a:t>
            </a:fld>
            <a:endParaRPr lang="en-US" dirty="0">
              <a:solidFill>
                <a:prstClr val="white">
                  <a:tint val="75000"/>
                </a:prstClr>
              </a:solidFill>
            </a:endParaRPr>
          </a:p>
        </p:txBody>
      </p:sp>
    </p:spTree>
    <p:extLst>
      <p:ext uri="{BB962C8B-B14F-4D97-AF65-F5344CB8AC3E}">
        <p14:creationId xmlns:p14="http://schemas.microsoft.com/office/powerpoint/2010/main" val="370984518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30.xml"/><Relationship Id="rId4" Type="http://schemas.openxmlformats.org/officeDocument/2006/relationships/image" Target="../media/image14.gif"/></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0.xml"/><Relationship Id="rId1" Type="http://schemas.openxmlformats.org/officeDocument/2006/relationships/vmlDrawing" Target="../drawings/vmlDrawing1.vml"/><Relationship Id="rId6" Type="http://schemas.openxmlformats.org/officeDocument/2006/relationships/image" Target="../media/image16.jpeg"/><Relationship Id="rId5" Type="http://schemas.openxmlformats.org/officeDocument/2006/relationships/image" Target="../media/image15.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0.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4.emf"/><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0.xml"/><Relationship Id="rId5" Type="http://schemas.openxmlformats.org/officeDocument/2006/relationships/image" Target="../media/image9.jpe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469005"/>
            <a:ext cx="8825658" cy="3329581"/>
          </a:xfrm>
        </p:spPr>
        <p:txBody>
          <a:bodyPr/>
          <a:lstStyle/>
          <a:p>
            <a:pPr algn="ctr"/>
            <a:r>
              <a:rPr lang="en-US" sz="5400" dirty="0"/>
              <a:t>Paintball Environment Tactical Engagement Recon System</a:t>
            </a:r>
            <a:br>
              <a:rPr lang="en-US" sz="5400" dirty="0"/>
            </a:br>
            <a:r>
              <a:rPr lang="en-US" sz="5400" dirty="0"/>
              <a:t>(P.E.T.E.R.S.)</a:t>
            </a:r>
          </a:p>
        </p:txBody>
      </p:sp>
      <p:sp>
        <p:nvSpPr>
          <p:cNvPr id="3" name="Subtitle 2"/>
          <p:cNvSpPr>
            <a:spLocks noGrp="1"/>
          </p:cNvSpPr>
          <p:nvPr>
            <p:ph type="subTitle" idx="1"/>
          </p:nvPr>
        </p:nvSpPr>
        <p:spPr>
          <a:xfrm>
            <a:off x="1154955" y="4254371"/>
            <a:ext cx="4331445" cy="1907437"/>
          </a:xfrm>
        </p:spPr>
        <p:txBody>
          <a:bodyPr>
            <a:normAutofit fontScale="77500" lnSpcReduction="20000"/>
          </a:bodyPr>
          <a:lstStyle/>
          <a:p>
            <a:pPr algn="ctr"/>
            <a:r>
              <a:rPr lang="en-US" u="sng" cap="none" dirty="0">
                <a:solidFill>
                  <a:schemeClr val="tx1"/>
                </a:solidFill>
              </a:rPr>
              <a:t>Group Number: BCC-4</a:t>
            </a:r>
          </a:p>
          <a:p>
            <a:pPr algn="ctr"/>
            <a:r>
              <a:rPr lang="en-US" cap="none" dirty="0">
                <a:solidFill>
                  <a:schemeClr val="tx1"/>
                </a:solidFill>
              </a:rPr>
              <a:t>Richard Taylor – C.E.</a:t>
            </a:r>
          </a:p>
          <a:p>
            <a:pPr algn="ctr"/>
            <a:r>
              <a:rPr lang="en-US" cap="none" dirty="0">
                <a:solidFill>
                  <a:schemeClr val="tx1"/>
                </a:solidFill>
              </a:rPr>
              <a:t>Anthony (AJ) Schmidt – E.E.</a:t>
            </a:r>
          </a:p>
          <a:p>
            <a:pPr algn="ctr"/>
            <a:r>
              <a:rPr lang="en-US" cap="none" dirty="0">
                <a:solidFill>
                  <a:schemeClr val="tx1"/>
                </a:solidFill>
              </a:rPr>
              <a:t>Kenneth Hale – E.E.</a:t>
            </a:r>
          </a:p>
          <a:p>
            <a:pPr algn="ctr"/>
            <a:r>
              <a:rPr lang="en-US" cap="none" dirty="0">
                <a:solidFill>
                  <a:schemeClr val="tx1"/>
                </a:solidFill>
              </a:rPr>
              <a:t>Brett Reich – C.E., E.E.</a:t>
            </a:r>
          </a:p>
          <a:p>
            <a:pPr algn="ctr"/>
            <a:r>
              <a:rPr lang="en-US" cap="none" dirty="0">
                <a:solidFill>
                  <a:schemeClr val="tx1"/>
                </a:solidFill>
              </a:rPr>
              <a:t>Antonio Foster – E.E.</a:t>
            </a:r>
          </a:p>
          <a:p>
            <a:pPr algn="ctr"/>
            <a:endParaRPr lang="en-US" cap="none" dirty="0">
              <a:solidFill>
                <a:schemeClr val="tx1"/>
              </a:solidFill>
            </a:endParaRPr>
          </a:p>
          <a:p>
            <a:pPr algn="ctr"/>
            <a:endParaRPr lang="en-US" dirty="0"/>
          </a:p>
        </p:txBody>
      </p:sp>
      <p:sp>
        <p:nvSpPr>
          <p:cNvPr id="6" name="Subtitle 2"/>
          <p:cNvSpPr txBox="1">
            <a:spLocks/>
          </p:cNvSpPr>
          <p:nvPr/>
        </p:nvSpPr>
        <p:spPr>
          <a:xfrm>
            <a:off x="6021095" y="4254371"/>
            <a:ext cx="4331445" cy="86142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algn="ctr">
              <a:buClr>
                <a:srgbClr val="1E5155">
                  <a:lumMod val="40000"/>
                  <a:lumOff val="60000"/>
                </a:srgbClr>
              </a:buClr>
            </a:pPr>
            <a:r>
              <a:rPr lang="en-US" u="sng" cap="none" dirty="0">
                <a:solidFill>
                  <a:prstClr val="white"/>
                </a:solidFill>
              </a:rPr>
              <a:t>Advisor</a:t>
            </a:r>
            <a:endParaRPr lang="en-US" u="sng" dirty="0">
              <a:solidFill>
                <a:prstClr val="white"/>
              </a:solidFill>
            </a:endParaRPr>
          </a:p>
          <a:p>
            <a:pPr algn="ctr">
              <a:buClr>
                <a:srgbClr val="1E5155">
                  <a:lumMod val="40000"/>
                  <a:lumOff val="60000"/>
                </a:srgbClr>
              </a:buClr>
            </a:pPr>
            <a:r>
              <a:rPr lang="en-US" cap="none" dirty="0">
                <a:solidFill>
                  <a:prstClr val="white"/>
                </a:solidFill>
              </a:rPr>
              <a:t>Dr. Christopher Peters – E.C.E.</a:t>
            </a:r>
          </a:p>
          <a:p>
            <a:pPr algn="ctr">
              <a:buClr>
                <a:srgbClr val="1E5155">
                  <a:lumMod val="40000"/>
                  <a:lumOff val="60000"/>
                </a:srgbClr>
              </a:buClr>
            </a:pPr>
            <a:endParaRPr lang="en-US" dirty="0">
              <a:solidFill>
                <a:prstClr val="white"/>
              </a:solidFill>
            </a:endParaRPr>
          </a:p>
        </p:txBody>
      </p:sp>
      <p:sp>
        <p:nvSpPr>
          <p:cNvPr id="7" name="TextBox 6"/>
          <p:cNvSpPr txBox="1"/>
          <p:nvPr/>
        </p:nvSpPr>
        <p:spPr>
          <a:xfrm>
            <a:off x="8186817" y="6161808"/>
            <a:ext cx="3175869" cy="369332"/>
          </a:xfrm>
          <a:prstGeom prst="rect">
            <a:avLst/>
          </a:prstGeom>
          <a:noFill/>
        </p:spPr>
        <p:txBody>
          <a:bodyPr wrap="none" rtlCol="0">
            <a:spAutoFit/>
          </a:bodyPr>
          <a:lstStyle/>
          <a:p>
            <a:pPr defTabSz="457200"/>
            <a:r>
              <a:rPr lang="en-US" dirty="0">
                <a:solidFill>
                  <a:prstClr val="white"/>
                </a:solidFill>
              </a:rPr>
              <a:t>May, 2016 – Spring Quarter</a:t>
            </a:r>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1</a:t>
            </a:fld>
            <a:endParaRPr lang="en-US" dirty="0">
              <a:solidFill>
                <a:prstClr val="white">
                  <a:tint val="75000"/>
                </a:prstClr>
              </a:solidFill>
            </a:endParaRPr>
          </a:p>
        </p:txBody>
      </p:sp>
    </p:spTree>
    <p:extLst>
      <p:ext uri="{BB962C8B-B14F-4D97-AF65-F5344CB8AC3E}">
        <p14:creationId xmlns:p14="http://schemas.microsoft.com/office/powerpoint/2010/main" val="2238116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733" y="295729"/>
            <a:ext cx="9404723" cy="1400530"/>
          </a:xfrm>
        </p:spPr>
        <p:txBody>
          <a:bodyPr/>
          <a:lstStyle/>
          <a:p>
            <a:r>
              <a:rPr lang="en-US" dirty="0"/>
              <a:t>Team Member Responsibility</a:t>
            </a:r>
          </a:p>
        </p:txBody>
      </p:sp>
      <p:graphicFrame>
        <p:nvGraphicFramePr>
          <p:cNvPr id="5" name="Table 4"/>
          <p:cNvGraphicFramePr>
            <a:graphicFrameLocks noGrp="1"/>
          </p:cNvGraphicFramePr>
          <p:nvPr>
            <p:extLst>
              <p:ext uri="{D42A27DB-BD31-4B8C-83A1-F6EECF244321}">
                <p14:modId xmlns:p14="http://schemas.microsoft.com/office/powerpoint/2010/main" val="572640500"/>
              </p:ext>
            </p:extLst>
          </p:nvPr>
        </p:nvGraphicFramePr>
        <p:xfrm>
          <a:off x="216568" y="1063416"/>
          <a:ext cx="11658600" cy="5555489"/>
        </p:xfrm>
        <a:graphic>
          <a:graphicData uri="http://schemas.openxmlformats.org/drawingml/2006/table">
            <a:tbl>
              <a:tblPr firstRow="1" bandRow="1">
                <a:tableStyleId>{5C22544A-7EE6-4342-B048-85BDC9FD1C3A}</a:tableStyleId>
              </a:tblPr>
              <a:tblGrid>
                <a:gridCol w="1616006">
                  <a:extLst>
                    <a:ext uri="{9D8B030D-6E8A-4147-A177-3AD203B41FA5}">
                      <a16:colId xmlns:a16="http://schemas.microsoft.com/office/drawing/2014/main" val="20000"/>
                    </a:ext>
                  </a:extLst>
                </a:gridCol>
                <a:gridCol w="10042594">
                  <a:extLst>
                    <a:ext uri="{9D8B030D-6E8A-4147-A177-3AD203B41FA5}">
                      <a16:colId xmlns:a16="http://schemas.microsoft.com/office/drawing/2014/main" val="20001"/>
                    </a:ext>
                  </a:extLst>
                </a:gridCol>
              </a:tblGrid>
              <a:tr h="352194">
                <a:tc>
                  <a:txBody>
                    <a:bodyPr/>
                    <a:lstStyle/>
                    <a:p>
                      <a:pPr algn="ctr"/>
                      <a:r>
                        <a:rPr lang="en-US" dirty="0"/>
                        <a:t>Member</a:t>
                      </a:r>
                    </a:p>
                  </a:txBody>
                  <a:tcPr/>
                </a:tc>
                <a:tc>
                  <a:txBody>
                    <a:bodyPr/>
                    <a:lstStyle/>
                    <a:p>
                      <a:pPr algn="ctr"/>
                      <a:r>
                        <a:rPr lang="en-US" dirty="0"/>
                        <a:t>Individual Contributions</a:t>
                      </a:r>
                      <a:r>
                        <a:rPr lang="en-US" baseline="0" dirty="0"/>
                        <a:t> to the Project</a:t>
                      </a:r>
                      <a:endParaRPr lang="en-US" dirty="0"/>
                    </a:p>
                  </a:txBody>
                  <a:tcPr/>
                </a:tc>
                <a:extLst>
                  <a:ext uri="{0D108BD9-81ED-4DB2-BD59-A6C34878D82A}">
                    <a16:rowId xmlns:a16="http://schemas.microsoft.com/office/drawing/2014/main" val="10000"/>
                  </a:ext>
                </a:extLst>
              </a:tr>
              <a:tr h="900681">
                <a:tc>
                  <a:txBody>
                    <a:bodyPr/>
                    <a:lstStyle/>
                    <a:p>
                      <a:pPr algn="ctr"/>
                      <a:r>
                        <a:rPr lang="en-US" sz="1600" b="1" dirty="0"/>
                        <a:t>Richard</a:t>
                      </a:r>
                      <a:r>
                        <a:rPr lang="en-US" sz="1600" b="1" baseline="0" dirty="0"/>
                        <a:t> Taylor</a:t>
                      </a:r>
                      <a:endParaRPr lang="en-US" sz="1600" b="1" dirty="0"/>
                    </a:p>
                  </a:txBody>
                  <a:tcPr anchor="ctr"/>
                </a:tc>
                <a:tc>
                  <a:txBody>
                    <a:bodyPr/>
                    <a:lstStyle/>
                    <a:p>
                      <a:pPr marL="285750" indent="-285750">
                        <a:buFont typeface="Arial" panose="020B0604020202020204" pitchFamily="34" charset="0"/>
                        <a:buChar char="•"/>
                      </a:pPr>
                      <a:r>
                        <a:rPr lang="en-US" sz="1600" b="0" i="0" u="none" strike="noStrike" kern="1200" baseline="0" dirty="0">
                          <a:solidFill>
                            <a:schemeClr val="dk1"/>
                          </a:solidFill>
                          <a:latin typeface="+mn-lt"/>
                          <a:ea typeface="+mn-ea"/>
                          <a:cs typeface="+mn-cs"/>
                        </a:rPr>
                        <a:t>HUD GUI application code                                           • Database and communication server code</a:t>
                      </a:r>
                    </a:p>
                    <a:p>
                      <a:pPr marL="285750" marR="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u="none" strike="noStrike" kern="1200" baseline="0" dirty="0" err="1">
                          <a:solidFill>
                            <a:schemeClr val="dk1"/>
                          </a:solidFill>
                          <a:latin typeface="+mn-lt"/>
                          <a:ea typeface="+mn-ea"/>
                          <a:cs typeface="+mn-cs"/>
                        </a:rPr>
                        <a:t>Xbee</a:t>
                      </a:r>
                      <a:r>
                        <a:rPr lang="en-US" sz="1600" b="0" i="0" u="none" strike="noStrike" kern="1200" baseline="0" dirty="0">
                          <a:solidFill>
                            <a:schemeClr val="dk1"/>
                          </a:solidFill>
                          <a:latin typeface="+mn-lt"/>
                          <a:ea typeface="+mn-ea"/>
                          <a:cs typeface="+mn-cs"/>
                        </a:rPr>
                        <a:t> communication</a:t>
                      </a:r>
                      <a:endParaRPr lang="en-US" sz="1600" dirty="0"/>
                    </a:p>
                  </a:txBody>
                  <a:tcPr/>
                </a:tc>
                <a:extLst>
                  <a:ext uri="{0D108BD9-81ED-4DB2-BD59-A6C34878D82A}">
                    <a16:rowId xmlns:a16="http://schemas.microsoft.com/office/drawing/2014/main" val="10001"/>
                  </a:ext>
                </a:extLst>
              </a:tr>
              <a:tr h="855158">
                <a:tc>
                  <a:txBody>
                    <a:bodyPr/>
                    <a:lstStyle/>
                    <a:p>
                      <a:pPr algn="ctr"/>
                      <a:r>
                        <a:rPr lang="en-US" sz="1600" b="1" dirty="0"/>
                        <a:t>Brett Reich</a:t>
                      </a:r>
                    </a:p>
                  </a:txBody>
                  <a:tcPr anchor="ctr"/>
                </a:tc>
                <a:tc>
                  <a:txBody>
                    <a:bodyPr/>
                    <a:lstStyle/>
                    <a:p>
                      <a:pPr marL="285750" indent="-285750">
                        <a:buFont typeface="Arial" panose="020B0604020202020204" pitchFamily="34" charset="0"/>
                        <a:buChar char="•"/>
                      </a:pPr>
                      <a:r>
                        <a:rPr lang="en-US" sz="1600" b="0" i="0" u="none" strike="noStrike" kern="1200" baseline="0" dirty="0">
                          <a:solidFill>
                            <a:schemeClr val="dk1"/>
                          </a:solidFill>
                          <a:latin typeface="+mn-lt"/>
                          <a:ea typeface="+mn-ea"/>
                          <a:cs typeface="+mn-cs"/>
                        </a:rPr>
                        <a:t>Database and communication server code</a:t>
                      </a:r>
                    </a:p>
                    <a:p>
                      <a:pPr marL="285750" indent="-285750">
                        <a:buFont typeface="Arial" panose="020B0604020202020204" pitchFamily="34" charset="0"/>
                        <a:buChar char="•"/>
                      </a:pPr>
                      <a:r>
                        <a:rPr lang="en-US" sz="1600" b="0" i="0" u="none" strike="noStrike" kern="1200" baseline="0" dirty="0">
                          <a:solidFill>
                            <a:schemeClr val="dk1"/>
                          </a:solidFill>
                          <a:latin typeface="+mn-lt"/>
                          <a:ea typeface="+mn-ea"/>
                          <a:cs typeface="+mn-cs"/>
                        </a:rPr>
                        <a:t>Sensor array data gathering/processing code</a:t>
                      </a:r>
                    </a:p>
                    <a:p>
                      <a:pPr marL="285750" indent="-285750">
                        <a:buFont typeface="Arial" panose="020B0604020202020204" pitchFamily="34" charset="0"/>
                        <a:buChar char="•"/>
                      </a:pPr>
                      <a:r>
                        <a:rPr lang="en-US" sz="1600" b="0" i="0" u="none" strike="noStrike" kern="1200" baseline="0" dirty="0">
                          <a:solidFill>
                            <a:schemeClr val="dk1"/>
                          </a:solidFill>
                          <a:latin typeface="+mn-lt"/>
                          <a:ea typeface="+mn-ea"/>
                          <a:cs typeface="+mn-cs"/>
                        </a:rPr>
                        <a:t>HUD GUI application code</a:t>
                      </a:r>
                      <a:endParaRPr lang="en-US" sz="1600" dirty="0"/>
                    </a:p>
                  </a:txBody>
                  <a:tcPr/>
                </a:tc>
                <a:extLst>
                  <a:ext uri="{0D108BD9-81ED-4DB2-BD59-A6C34878D82A}">
                    <a16:rowId xmlns:a16="http://schemas.microsoft.com/office/drawing/2014/main" val="10002"/>
                  </a:ext>
                </a:extLst>
              </a:tr>
              <a:tr h="1144630">
                <a:tc>
                  <a:txBody>
                    <a:bodyPr/>
                    <a:lstStyle/>
                    <a:p>
                      <a:pPr algn="ctr"/>
                      <a:r>
                        <a:rPr lang="en-US" sz="1600" b="1" dirty="0"/>
                        <a:t>Kenneth Hale</a:t>
                      </a:r>
                    </a:p>
                  </a:txBody>
                  <a:tcPr anchor="ctr"/>
                </a:tc>
                <a:tc>
                  <a:txBody>
                    <a:bodyPr/>
                    <a:lstStyle/>
                    <a:p>
                      <a:pPr marL="285750" indent="-285750">
                        <a:buFont typeface="Arial" panose="020B0604020202020204" pitchFamily="34" charset="0"/>
                        <a:buChar char="•"/>
                      </a:pPr>
                      <a:r>
                        <a:rPr lang="en-US" sz="1600" b="0" i="0" u="none" strike="noStrike" kern="1200" baseline="0" dirty="0">
                          <a:solidFill>
                            <a:schemeClr val="dk1"/>
                          </a:solidFill>
                          <a:latin typeface="+mn-lt"/>
                          <a:ea typeface="+mn-ea"/>
                          <a:cs typeface="+mn-cs"/>
                        </a:rPr>
                        <a:t>Sensor array data gathering/processing code          • Arduino to PI communication Accelerometer filtering                                                  • Prototype manufacturing</a:t>
                      </a:r>
                    </a:p>
                    <a:p>
                      <a:pPr marL="285750" indent="-285750">
                        <a:buFont typeface="Arial" panose="020B0604020202020204" pitchFamily="34" charset="0"/>
                        <a:buChar char="•"/>
                      </a:pPr>
                      <a:r>
                        <a:rPr lang="en-US" sz="1600" dirty="0"/>
                        <a:t>Assist in 3D modeling </a:t>
                      </a:r>
                    </a:p>
                  </a:txBody>
                  <a:tcPr/>
                </a:tc>
                <a:extLst>
                  <a:ext uri="{0D108BD9-81ED-4DB2-BD59-A6C34878D82A}">
                    <a16:rowId xmlns:a16="http://schemas.microsoft.com/office/drawing/2014/main" val="10003"/>
                  </a:ext>
                </a:extLst>
              </a:tr>
              <a:tr h="1144630">
                <a:tc>
                  <a:txBody>
                    <a:bodyPr/>
                    <a:lstStyle/>
                    <a:p>
                      <a:pPr algn="ctr"/>
                      <a:r>
                        <a:rPr lang="en-US" sz="1600" b="1" dirty="0"/>
                        <a:t>AJ</a:t>
                      </a:r>
                      <a:r>
                        <a:rPr lang="en-US" sz="1600" b="1" baseline="0" dirty="0"/>
                        <a:t> </a:t>
                      </a:r>
                      <a:r>
                        <a:rPr lang="en-US" sz="1600" b="1" dirty="0"/>
                        <a:t>Schmidt</a:t>
                      </a:r>
                    </a:p>
                  </a:txBody>
                  <a:tcPr anchor="ctr"/>
                </a:tc>
                <a:tc>
                  <a:txBody>
                    <a:bodyPr/>
                    <a:lstStyle/>
                    <a:p>
                      <a:pPr marL="285750" indent="-285750">
                        <a:buFont typeface="Arial" panose="020B0604020202020204" pitchFamily="34" charset="0"/>
                        <a:buChar char="•"/>
                      </a:pPr>
                      <a:r>
                        <a:rPr lang="en-US" sz="1600" b="0" i="0" u="none" strike="noStrike" kern="1200" baseline="0" dirty="0">
                          <a:solidFill>
                            <a:schemeClr val="dk1"/>
                          </a:solidFill>
                          <a:latin typeface="+mn-lt"/>
                          <a:ea typeface="+mn-ea"/>
                          <a:cs typeface="+mn-cs"/>
                        </a:rPr>
                        <a:t>3D modeling for prototype                                            • Ultrasonic sensor feasibility analysis</a:t>
                      </a:r>
                    </a:p>
                    <a:p>
                      <a:pPr marL="285750" indent="-285750">
                        <a:buFont typeface="Arial" panose="020B0604020202020204" pitchFamily="34" charset="0"/>
                        <a:buChar char="•"/>
                      </a:pPr>
                      <a:r>
                        <a:rPr lang="en-US" sz="1600" b="0" i="0" u="none" strike="noStrike" kern="1200" baseline="0" dirty="0" err="1">
                          <a:solidFill>
                            <a:schemeClr val="dk1"/>
                          </a:solidFill>
                          <a:latin typeface="+mn-lt"/>
                          <a:ea typeface="+mn-ea"/>
                          <a:cs typeface="+mn-cs"/>
                        </a:rPr>
                        <a:t>XBee</a:t>
                      </a:r>
                      <a:r>
                        <a:rPr lang="en-US" sz="1600" b="0" i="0" u="none" strike="noStrike" kern="1200" baseline="0" dirty="0">
                          <a:solidFill>
                            <a:schemeClr val="dk1"/>
                          </a:solidFill>
                          <a:latin typeface="+mn-lt"/>
                          <a:ea typeface="+mn-ea"/>
                          <a:cs typeface="+mn-cs"/>
                        </a:rPr>
                        <a:t> communication testing                                        • Sensor data collection coding</a:t>
                      </a:r>
                    </a:p>
                    <a:p>
                      <a:pPr marL="285750" indent="-285750">
                        <a:buFont typeface="Arial" panose="020B0604020202020204" pitchFamily="34" charset="0"/>
                        <a:buChar char="•"/>
                      </a:pPr>
                      <a:r>
                        <a:rPr lang="en-US" sz="1600" b="0" i="0" u="none" strike="noStrike" kern="1200" baseline="0" dirty="0">
                          <a:solidFill>
                            <a:schemeClr val="dk1"/>
                          </a:solidFill>
                          <a:latin typeface="+mn-lt"/>
                          <a:ea typeface="+mn-ea"/>
                          <a:cs typeface="+mn-cs"/>
                        </a:rPr>
                        <a:t>Prototype manufacturing</a:t>
                      </a:r>
                    </a:p>
                  </a:txBody>
                  <a:tcPr/>
                </a:tc>
                <a:extLst>
                  <a:ext uri="{0D108BD9-81ED-4DB2-BD59-A6C34878D82A}">
                    <a16:rowId xmlns:a16="http://schemas.microsoft.com/office/drawing/2014/main" val="10004"/>
                  </a:ext>
                </a:extLst>
              </a:tr>
              <a:tr h="1144630">
                <a:tc>
                  <a:txBody>
                    <a:bodyPr/>
                    <a:lstStyle/>
                    <a:p>
                      <a:pPr algn="ctr"/>
                      <a:r>
                        <a:rPr lang="en-US" sz="1600" b="1" dirty="0"/>
                        <a:t>Antonio Foster</a:t>
                      </a:r>
                    </a:p>
                  </a:txBody>
                  <a:tcPr anchor="ctr"/>
                </a:tc>
                <a:tc>
                  <a:txBody>
                    <a:bodyPr/>
                    <a:lstStyle/>
                    <a:p>
                      <a:pPr marL="285750" indent="-285750">
                        <a:buFont typeface="Arial" panose="020B0604020202020204" pitchFamily="34" charset="0"/>
                        <a:buChar char="•"/>
                      </a:pPr>
                      <a:r>
                        <a:rPr lang="en-US" sz="1600" b="0" i="0" u="none" strike="noStrike" kern="1200" baseline="0" dirty="0">
                          <a:solidFill>
                            <a:schemeClr val="dk1"/>
                          </a:solidFill>
                          <a:latin typeface="+mn-lt"/>
                          <a:ea typeface="+mn-ea"/>
                          <a:cs typeface="+mn-cs"/>
                        </a:rPr>
                        <a:t>3D modeling for prototype                                            • Ultrasonic sensor feasibility analysis</a:t>
                      </a:r>
                    </a:p>
                    <a:p>
                      <a:pPr marL="285750" indent="-285750">
                        <a:buFont typeface="Arial" panose="020B0604020202020204" pitchFamily="34" charset="0"/>
                        <a:buChar char="•"/>
                      </a:pPr>
                      <a:r>
                        <a:rPr lang="en-US" sz="1600" b="0" i="0" u="none" strike="noStrike" kern="1200" baseline="0" dirty="0">
                          <a:solidFill>
                            <a:schemeClr val="dk1"/>
                          </a:solidFill>
                          <a:latin typeface="+mn-lt"/>
                          <a:ea typeface="+mn-ea"/>
                          <a:cs typeface="+mn-cs"/>
                        </a:rPr>
                        <a:t>Sensor data filtering                                                        • Sensor data collection coding</a:t>
                      </a:r>
                    </a:p>
                    <a:p>
                      <a:pPr marL="285750" indent="-285750">
                        <a:buFont typeface="Arial" panose="020B0604020202020204" pitchFamily="34" charset="0"/>
                        <a:buChar char="•"/>
                      </a:pPr>
                      <a:r>
                        <a:rPr lang="en-US" sz="1600" b="0" i="0" u="none" strike="noStrike" kern="1200" baseline="0" dirty="0">
                          <a:solidFill>
                            <a:schemeClr val="dk1"/>
                          </a:solidFill>
                          <a:latin typeface="+mn-lt"/>
                          <a:ea typeface="+mn-ea"/>
                          <a:cs typeface="+mn-cs"/>
                        </a:rPr>
                        <a:t>Prototype manufacturing</a:t>
                      </a:r>
                      <a:endParaRPr lang="en-US" sz="1600" dirty="0"/>
                    </a:p>
                  </a:txBody>
                  <a:tcPr/>
                </a:tc>
                <a:extLst>
                  <a:ext uri="{0D108BD9-81ED-4DB2-BD59-A6C34878D82A}">
                    <a16:rowId xmlns:a16="http://schemas.microsoft.com/office/drawing/2014/main" val="10005"/>
                  </a:ext>
                </a:extLst>
              </a:tr>
            </a:tbl>
          </a:graphicData>
        </a:graphic>
      </p:graphicFrame>
      <p:sp>
        <p:nvSpPr>
          <p:cNvPr id="6" name="Slide Number Placeholder 5"/>
          <p:cNvSpPr>
            <a:spLocks noGrp="1"/>
          </p:cNvSpPr>
          <p:nvPr>
            <p:ph type="sldNum" sz="quarter" idx="12"/>
          </p:nvPr>
        </p:nvSpPr>
        <p:spPr/>
        <p:txBody>
          <a:bodyPr/>
          <a:lstStyle/>
          <a:p>
            <a:fld id="{D57F1E4F-1CFF-5643-939E-02111984F565}" type="slidenum">
              <a:rPr lang="en-US" smtClean="0">
                <a:solidFill>
                  <a:prstClr val="white">
                    <a:tint val="75000"/>
                  </a:prstClr>
                </a:solidFill>
              </a:rPr>
              <a:pPr/>
              <a:t>10</a:t>
            </a:fld>
            <a:endParaRPr lang="en-US" dirty="0">
              <a:solidFill>
                <a:prstClr val="white">
                  <a:tint val="75000"/>
                </a:prstClr>
              </a:solidFill>
            </a:endParaRPr>
          </a:p>
        </p:txBody>
      </p:sp>
    </p:spTree>
    <p:extLst>
      <p:ext uri="{BB962C8B-B14F-4D97-AF65-F5344CB8AC3E}">
        <p14:creationId xmlns:p14="http://schemas.microsoft.com/office/powerpoint/2010/main" val="94037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Societal Impacts</a:t>
            </a:r>
          </a:p>
        </p:txBody>
      </p:sp>
      <p:sp>
        <p:nvSpPr>
          <p:cNvPr id="3" name="Content Placeholder 2"/>
          <p:cNvSpPr>
            <a:spLocks noGrp="1"/>
          </p:cNvSpPr>
          <p:nvPr>
            <p:ph idx="1"/>
          </p:nvPr>
        </p:nvSpPr>
        <p:spPr>
          <a:xfrm>
            <a:off x="1103312" y="1424764"/>
            <a:ext cx="8946541" cy="4823636"/>
          </a:xfrm>
        </p:spPr>
        <p:txBody>
          <a:bodyPr/>
          <a:lstStyle/>
          <a:p>
            <a:r>
              <a:rPr lang="en-US" dirty="0"/>
              <a:t>Targets existing players and large gaming community</a:t>
            </a:r>
          </a:p>
          <a:p>
            <a:r>
              <a:rPr lang="en-US" dirty="0"/>
              <a:t>Potential to get thousands of people out of the house and be more active</a:t>
            </a:r>
          </a:p>
          <a:p>
            <a:r>
              <a:rPr lang="en-US" dirty="0"/>
              <a:t>Possible Integration into Civil Service/Military Applications</a:t>
            </a:r>
          </a:p>
        </p:txBody>
      </p:sp>
      <p:sp>
        <p:nvSpPr>
          <p:cNvPr id="4" name="Slide Number Placeholder 3"/>
          <p:cNvSpPr>
            <a:spLocks noGrp="1"/>
          </p:cNvSpPr>
          <p:nvPr>
            <p:ph type="sldNum" sz="quarter" idx="12"/>
          </p:nvPr>
        </p:nvSpPr>
        <p:spPr/>
        <p:txBody>
          <a:bodyPr/>
          <a:lstStyle/>
          <a:p>
            <a:fld id="{D57F1E4F-1CFF-5643-939E-02111984F565}" type="slidenum">
              <a:rPr lang="en-US" smtClean="0"/>
              <a:t>11</a:t>
            </a:fld>
            <a:endParaRPr lang="en-US" dirty="0"/>
          </a:p>
        </p:txBody>
      </p:sp>
      <p:pic>
        <p:nvPicPr>
          <p:cNvPr id="4100" name="Picture 4" descr="http://www.m3paintball.com/wp-content/uploads/2015/05/paintball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111" y="3419119"/>
            <a:ext cx="5106487" cy="29975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teachernextdoor1.mortgagexsites.com/xSites/Mortgage/teachernextdoor1/Content/UploadedFiles/police%20pic.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9284" y="2825294"/>
            <a:ext cx="4001455" cy="4001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628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Schedule / Timeline </a:t>
            </a:r>
          </a:p>
        </p:txBody>
      </p:sp>
      <p:sp>
        <p:nvSpPr>
          <p:cNvPr id="4" name="Slide Number Placeholder 3"/>
          <p:cNvSpPr>
            <a:spLocks noGrp="1"/>
          </p:cNvSpPr>
          <p:nvPr>
            <p:ph type="sldNum" sz="quarter" idx="12"/>
          </p:nvPr>
        </p:nvSpPr>
        <p:spPr/>
        <p:txBody>
          <a:bodyPr/>
          <a:lstStyle/>
          <a:p>
            <a:fld id="{D57F1E4F-1CFF-5643-939E-02111984F565}" type="slidenum">
              <a:rPr lang="en-US" smtClean="0"/>
              <a:t>12</a:t>
            </a:fld>
            <a:endParaRPr lang="en-US" dirty="0"/>
          </a:p>
        </p:txBody>
      </p:sp>
      <p:graphicFrame>
        <p:nvGraphicFramePr>
          <p:cNvPr id="11" name="Chart 10"/>
          <p:cNvGraphicFramePr>
            <a:graphicFrameLocks/>
          </p:cNvGraphicFramePr>
          <p:nvPr>
            <p:extLst>
              <p:ext uri="{D42A27DB-BD31-4B8C-83A1-F6EECF244321}">
                <p14:modId xmlns:p14="http://schemas.microsoft.com/office/powerpoint/2010/main" val="4001797048"/>
              </p:ext>
            </p:extLst>
          </p:nvPr>
        </p:nvGraphicFramePr>
        <p:xfrm>
          <a:off x="101103" y="1047332"/>
          <a:ext cx="11506697" cy="5769689"/>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p:cNvSpPr/>
          <p:nvPr/>
        </p:nvSpPr>
        <p:spPr>
          <a:xfrm>
            <a:off x="3604423" y="1539255"/>
            <a:ext cx="36750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3" name="TextBox 2"/>
          <p:cNvSpPr txBox="1"/>
          <p:nvPr/>
        </p:nvSpPr>
        <p:spPr>
          <a:xfrm>
            <a:off x="9039134" y="357462"/>
            <a:ext cx="806631" cy="276999"/>
          </a:xfrm>
          <a:prstGeom prst="rect">
            <a:avLst/>
          </a:prstGeom>
          <a:noFill/>
        </p:spPr>
        <p:txBody>
          <a:bodyPr wrap="none" rtlCol="0">
            <a:spAutoFit/>
          </a:bodyPr>
          <a:lstStyle/>
          <a:p>
            <a:r>
              <a:rPr lang="en-US" sz="1200" dirty="0"/>
              <a:t>Planned</a:t>
            </a:r>
          </a:p>
        </p:txBody>
      </p:sp>
      <p:sp>
        <p:nvSpPr>
          <p:cNvPr id="13" name="TextBox 12"/>
          <p:cNvSpPr txBox="1"/>
          <p:nvPr/>
        </p:nvSpPr>
        <p:spPr>
          <a:xfrm>
            <a:off x="9039134" y="634461"/>
            <a:ext cx="679994" cy="276999"/>
          </a:xfrm>
          <a:prstGeom prst="rect">
            <a:avLst/>
          </a:prstGeom>
          <a:noFill/>
        </p:spPr>
        <p:txBody>
          <a:bodyPr wrap="none" rtlCol="0">
            <a:spAutoFit/>
          </a:bodyPr>
          <a:lstStyle/>
          <a:p>
            <a:r>
              <a:rPr lang="en-US" sz="1200" dirty="0"/>
              <a:t>Actual</a:t>
            </a:r>
          </a:p>
        </p:txBody>
      </p:sp>
      <p:sp>
        <p:nvSpPr>
          <p:cNvPr id="5" name="Rectangle 4"/>
          <p:cNvSpPr/>
          <p:nvPr/>
        </p:nvSpPr>
        <p:spPr>
          <a:xfrm>
            <a:off x="8496300" y="760367"/>
            <a:ext cx="54283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496300" y="475729"/>
            <a:ext cx="542834" cy="4571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5483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Budget – Out of Pocket </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14813609"/>
              </p:ext>
            </p:extLst>
          </p:nvPr>
        </p:nvGraphicFramePr>
        <p:xfrm>
          <a:off x="917738" y="1272883"/>
          <a:ext cx="10117138" cy="5289582"/>
        </p:xfrm>
        <a:graphic>
          <a:graphicData uri="http://schemas.openxmlformats.org/drawingml/2006/table">
            <a:tbl>
              <a:tblPr firstRow="1" firstCol="1" bandRow="1">
                <a:tableStyleId>{5C22544A-7EE6-4342-B048-85BDC9FD1C3A}</a:tableStyleId>
              </a:tblPr>
              <a:tblGrid>
                <a:gridCol w="4469537">
                  <a:extLst>
                    <a:ext uri="{9D8B030D-6E8A-4147-A177-3AD203B41FA5}">
                      <a16:colId xmlns:a16="http://schemas.microsoft.com/office/drawing/2014/main" val="20000"/>
                    </a:ext>
                  </a:extLst>
                </a:gridCol>
                <a:gridCol w="1918053">
                  <a:extLst>
                    <a:ext uri="{9D8B030D-6E8A-4147-A177-3AD203B41FA5}">
                      <a16:colId xmlns:a16="http://schemas.microsoft.com/office/drawing/2014/main" val="20001"/>
                    </a:ext>
                  </a:extLst>
                </a:gridCol>
                <a:gridCol w="1598377">
                  <a:extLst>
                    <a:ext uri="{9D8B030D-6E8A-4147-A177-3AD203B41FA5}">
                      <a16:colId xmlns:a16="http://schemas.microsoft.com/office/drawing/2014/main" val="20002"/>
                    </a:ext>
                  </a:extLst>
                </a:gridCol>
                <a:gridCol w="2131171">
                  <a:extLst>
                    <a:ext uri="{9D8B030D-6E8A-4147-A177-3AD203B41FA5}">
                      <a16:colId xmlns:a16="http://schemas.microsoft.com/office/drawing/2014/main" val="20003"/>
                    </a:ext>
                  </a:extLst>
                </a:gridCol>
              </a:tblGrid>
              <a:tr h="310942">
                <a:tc>
                  <a:txBody>
                    <a:bodyPr/>
                    <a:lstStyle/>
                    <a:p>
                      <a:pPr marL="0" marR="0" algn="ctr">
                        <a:lnSpc>
                          <a:spcPct val="115000"/>
                        </a:lnSpc>
                        <a:spcBef>
                          <a:spcPts val="0"/>
                        </a:spcBef>
                        <a:spcAft>
                          <a:spcPts val="0"/>
                        </a:spcAft>
                      </a:pPr>
                      <a:r>
                        <a:rPr lang="en-US" sz="1600" dirty="0">
                          <a:effectLst/>
                        </a:rPr>
                        <a:t>Model Name</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dirty="0">
                          <a:effectLst/>
                        </a:rPr>
                        <a:t>Unit Cost</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rPr>
                        <a:t>Units</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dirty="0">
                          <a:effectLst/>
                        </a:rPr>
                        <a:t>Sub-total</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000"/>
                  </a:ext>
                </a:extLst>
              </a:tr>
              <a:tr h="311165">
                <a:tc>
                  <a:txBody>
                    <a:bodyPr/>
                    <a:lstStyle/>
                    <a:p>
                      <a:pPr marL="0" marR="0" algn="just">
                        <a:lnSpc>
                          <a:spcPct val="115000"/>
                        </a:lnSpc>
                        <a:spcBef>
                          <a:spcPts val="0"/>
                        </a:spcBef>
                        <a:spcAft>
                          <a:spcPts val="0"/>
                        </a:spcAft>
                      </a:pPr>
                      <a:r>
                        <a:rPr lang="en-US" sz="1600" b="0">
                          <a:effectLst/>
                        </a:rPr>
                        <a:t>AA Battery Pack</a:t>
                      </a:r>
                      <a:endParaRPr lang="en-US" sz="18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$19.49</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$38.98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001"/>
                  </a:ext>
                </a:extLst>
              </a:tr>
              <a:tr h="311165">
                <a:tc>
                  <a:txBody>
                    <a:bodyPr/>
                    <a:lstStyle/>
                    <a:p>
                      <a:pPr marL="0" marR="0" algn="just">
                        <a:lnSpc>
                          <a:spcPct val="115000"/>
                        </a:lnSpc>
                        <a:spcBef>
                          <a:spcPts val="0"/>
                        </a:spcBef>
                        <a:spcAft>
                          <a:spcPts val="0"/>
                        </a:spcAft>
                      </a:pPr>
                      <a:r>
                        <a:rPr lang="en-US" sz="1600" b="0">
                          <a:effectLst/>
                        </a:rPr>
                        <a:t>Micro-Bluetooth 4.0 LE</a:t>
                      </a:r>
                      <a:endParaRPr lang="en-US" sz="18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$8.99</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2</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$17.98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311165">
                <a:tc>
                  <a:txBody>
                    <a:bodyPr/>
                    <a:lstStyle/>
                    <a:p>
                      <a:pPr marL="0" marR="0" algn="just">
                        <a:lnSpc>
                          <a:spcPct val="115000"/>
                        </a:lnSpc>
                        <a:spcBef>
                          <a:spcPts val="0"/>
                        </a:spcBef>
                        <a:spcAft>
                          <a:spcPts val="0"/>
                        </a:spcAft>
                      </a:pPr>
                      <a:r>
                        <a:rPr lang="en-US" sz="1600" b="0">
                          <a:effectLst/>
                        </a:rPr>
                        <a:t>Micro-SD 16GB (Sony 70Mb/s)</a:t>
                      </a:r>
                      <a:endParaRPr lang="en-US" sz="18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$8.99</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$17.98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311165">
                <a:tc>
                  <a:txBody>
                    <a:bodyPr/>
                    <a:lstStyle/>
                    <a:p>
                      <a:pPr marL="0" marR="0" algn="just">
                        <a:lnSpc>
                          <a:spcPct val="115000"/>
                        </a:lnSpc>
                        <a:spcBef>
                          <a:spcPts val="0"/>
                        </a:spcBef>
                        <a:spcAft>
                          <a:spcPts val="0"/>
                        </a:spcAft>
                      </a:pPr>
                      <a:r>
                        <a:rPr lang="en-US" sz="1600" b="0">
                          <a:effectLst/>
                        </a:rPr>
                        <a:t>CanaKit Raspberry Pi 2 + case</a:t>
                      </a:r>
                      <a:endParaRPr lang="en-US" sz="18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$46.99</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$93.98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311165">
                <a:tc>
                  <a:txBody>
                    <a:bodyPr/>
                    <a:lstStyle/>
                    <a:p>
                      <a:pPr marL="0" marR="0" algn="just">
                        <a:lnSpc>
                          <a:spcPct val="115000"/>
                        </a:lnSpc>
                        <a:spcBef>
                          <a:spcPts val="0"/>
                        </a:spcBef>
                        <a:spcAft>
                          <a:spcPts val="0"/>
                        </a:spcAft>
                      </a:pPr>
                      <a:r>
                        <a:rPr lang="en-US" sz="1600" b="0" dirty="0">
                          <a:effectLst/>
                        </a:rPr>
                        <a:t>SNOW2 (HUD only)</a:t>
                      </a:r>
                      <a:endParaRPr lang="en-US" sz="1800" b="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$399.00</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$798.00</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005"/>
                  </a:ext>
                </a:extLst>
              </a:tr>
              <a:tr h="311165">
                <a:tc>
                  <a:txBody>
                    <a:bodyPr/>
                    <a:lstStyle/>
                    <a:p>
                      <a:pPr marL="0" marR="0" algn="just">
                        <a:lnSpc>
                          <a:spcPct val="115000"/>
                        </a:lnSpc>
                        <a:spcBef>
                          <a:spcPts val="0"/>
                        </a:spcBef>
                        <a:spcAft>
                          <a:spcPts val="0"/>
                        </a:spcAft>
                      </a:pPr>
                      <a:r>
                        <a:rPr lang="en-US" sz="1600" b="0" dirty="0">
                          <a:effectLst/>
                        </a:rPr>
                        <a:t>MLH05KPSL06A – Pressure Sensor</a:t>
                      </a:r>
                      <a:endParaRPr lang="en-US" sz="1800" b="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$146.14</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$292.28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311165">
                <a:tc>
                  <a:txBody>
                    <a:bodyPr/>
                    <a:lstStyle/>
                    <a:p>
                      <a:pPr marL="0" marR="0" algn="just">
                        <a:lnSpc>
                          <a:spcPct val="115000"/>
                        </a:lnSpc>
                        <a:spcBef>
                          <a:spcPts val="0"/>
                        </a:spcBef>
                        <a:spcAft>
                          <a:spcPts val="0"/>
                        </a:spcAft>
                      </a:pPr>
                      <a:r>
                        <a:rPr lang="en-US" sz="1600" b="0">
                          <a:effectLst/>
                        </a:rPr>
                        <a:t>Photo-Resistor (20pcs)</a:t>
                      </a:r>
                      <a:endParaRPr lang="en-US" sz="18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$4.69</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$4.69</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311165">
                <a:tc>
                  <a:txBody>
                    <a:bodyPr/>
                    <a:lstStyle/>
                    <a:p>
                      <a:pPr marL="0" marR="0" algn="just">
                        <a:lnSpc>
                          <a:spcPct val="115000"/>
                        </a:lnSpc>
                        <a:spcBef>
                          <a:spcPts val="0"/>
                        </a:spcBef>
                        <a:spcAft>
                          <a:spcPts val="0"/>
                        </a:spcAft>
                      </a:pPr>
                      <a:r>
                        <a:rPr lang="en-US" sz="1600" b="0">
                          <a:effectLst/>
                        </a:rPr>
                        <a:t>SNOW2 (HUD + Goggles)</a:t>
                      </a:r>
                      <a:endParaRPr lang="en-US" sz="18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$549.00</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$549.00</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008"/>
                  </a:ext>
                </a:extLst>
              </a:tr>
              <a:tr h="311165">
                <a:tc>
                  <a:txBody>
                    <a:bodyPr/>
                    <a:lstStyle/>
                    <a:p>
                      <a:pPr marL="0" marR="0" algn="just">
                        <a:lnSpc>
                          <a:spcPct val="115000"/>
                        </a:lnSpc>
                        <a:spcBef>
                          <a:spcPts val="0"/>
                        </a:spcBef>
                        <a:spcAft>
                          <a:spcPts val="0"/>
                        </a:spcAft>
                      </a:pPr>
                      <a:r>
                        <a:rPr lang="en-US" sz="1600" b="0" dirty="0">
                          <a:effectLst/>
                        </a:rPr>
                        <a:t>Laser Diode (5 pcs)</a:t>
                      </a:r>
                      <a:endParaRPr lang="en-US" sz="1800" b="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$3.54</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$3.54</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009"/>
                  </a:ext>
                </a:extLst>
              </a:tr>
              <a:tr h="311165">
                <a:tc>
                  <a:txBody>
                    <a:bodyPr/>
                    <a:lstStyle/>
                    <a:p>
                      <a:pPr marL="0" marR="0" algn="just">
                        <a:lnSpc>
                          <a:spcPct val="115000"/>
                        </a:lnSpc>
                        <a:spcBef>
                          <a:spcPts val="0"/>
                        </a:spcBef>
                        <a:spcAft>
                          <a:spcPts val="0"/>
                        </a:spcAft>
                      </a:pPr>
                      <a:r>
                        <a:rPr lang="en-US" sz="1600" b="0" dirty="0" err="1">
                          <a:effectLst/>
                        </a:rPr>
                        <a:t>Edimax</a:t>
                      </a:r>
                      <a:r>
                        <a:rPr lang="en-US" sz="1600" b="0" dirty="0">
                          <a:effectLst/>
                        </a:rPr>
                        <a:t> EW-7811Un Wi-Fi Adapter</a:t>
                      </a:r>
                      <a:endParaRPr lang="en-US" sz="1800" b="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$9.99</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$19.98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010"/>
                  </a:ext>
                </a:extLst>
              </a:tr>
              <a:tr h="311165">
                <a:tc>
                  <a:txBody>
                    <a:bodyPr/>
                    <a:lstStyle/>
                    <a:p>
                      <a:pPr marL="0" marR="0" algn="just">
                        <a:lnSpc>
                          <a:spcPct val="115000"/>
                        </a:lnSpc>
                        <a:spcBef>
                          <a:spcPts val="0"/>
                        </a:spcBef>
                        <a:spcAft>
                          <a:spcPts val="0"/>
                        </a:spcAft>
                      </a:pPr>
                      <a:r>
                        <a:rPr lang="en-US" sz="1600" b="0" dirty="0">
                          <a:effectLst/>
                        </a:rPr>
                        <a:t>Female / Male / Male 1/8th</a:t>
                      </a:r>
                      <a:endParaRPr lang="en-US" sz="1800" b="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$36.47</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$36.47</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011"/>
                  </a:ext>
                </a:extLst>
              </a:tr>
              <a:tr h="311165">
                <a:tc>
                  <a:txBody>
                    <a:bodyPr/>
                    <a:lstStyle/>
                    <a:p>
                      <a:pPr marL="0" marR="0" algn="just">
                        <a:lnSpc>
                          <a:spcPct val="115000"/>
                        </a:lnSpc>
                        <a:spcBef>
                          <a:spcPts val="0"/>
                        </a:spcBef>
                        <a:spcAft>
                          <a:spcPts val="0"/>
                        </a:spcAft>
                      </a:pPr>
                      <a:r>
                        <a:rPr lang="en-US" sz="1600" b="0" dirty="0">
                          <a:effectLst/>
                        </a:rPr>
                        <a:t>Shipping (for goggles)</a:t>
                      </a:r>
                      <a:endParaRPr lang="en-US" sz="1800" b="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$54.99</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1</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$54.99</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012"/>
                  </a:ext>
                </a:extLst>
              </a:tr>
              <a:tr h="311165">
                <a:tc>
                  <a:txBody>
                    <a:bodyPr/>
                    <a:lstStyle/>
                    <a:p>
                      <a:pPr marL="0" marR="0" algn="just" defTabSz="457200" rtl="0" eaLnBrk="1" latinLnBrk="0" hangingPunct="1">
                        <a:lnSpc>
                          <a:spcPct val="115000"/>
                        </a:lnSpc>
                        <a:spcBef>
                          <a:spcPts val="0"/>
                        </a:spcBef>
                        <a:spcAft>
                          <a:spcPts val="0"/>
                        </a:spcAft>
                      </a:pPr>
                      <a:r>
                        <a:rPr lang="en-US" sz="1600" b="0" kern="1200" dirty="0">
                          <a:solidFill>
                            <a:schemeClr val="lt1"/>
                          </a:solidFill>
                          <a:effectLst/>
                          <a:latin typeface="+mn-lt"/>
                          <a:ea typeface="+mn-ea"/>
                          <a:cs typeface="+mn-cs"/>
                        </a:rPr>
                        <a:t>Arduino Pro Mini</a:t>
                      </a:r>
                    </a:p>
                  </a:txBody>
                  <a:tcPr marL="68580" marR="68580" marT="0" marB="0" anchor="b"/>
                </a:tc>
                <a:tc>
                  <a:txBody>
                    <a:bodyPr/>
                    <a:lstStyle/>
                    <a:p>
                      <a:pPr marL="0" marR="0" algn="r" defTabSz="457200" rtl="0" eaLnBrk="1" latinLnBrk="0" hangingPunct="1">
                        <a:lnSpc>
                          <a:spcPct val="115000"/>
                        </a:lnSpc>
                        <a:spcBef>
                          <a:spcPts val="0"/>
                        </a:spcBef>
                        <a:spcAft>
                          <a:spcPts val="0"/>
                        </a:spcAft>
                      </a:pPr>
                      <a:r>
                        <a:rPr lang="en-US" sz="1600" b="0" kern="1200" dirty="0">
                          <a:solidFill>
                            <a:schemeClr val="dk1"/>
                          </a:solidFill>
                          <a:effectLst/>
                          <a:latin typeface="+mn-lt"/>
                          <a:ea typeface="+mn-ea"/>
                          <a:cs typeface="+mn-cs"/>
                        </a:rPr>
                        <a:t>$20.00</a:t>
                      </a:r>
                    </a:p>
                  </a:txBody>
                  <a:tcPr marL="68580" marR="68580" marT="0" marB="0" anchor="b"/>
                </a:tc>
                <a:tc>
                  <a:txBody>
                    <a:bodyPr/>
                    <a:lstStyle/>
                    <a:p>
                      <a:pPr marL="0" marR="0" algn="r" defTabSz="457200" rtl="0" eaLnBrk="1" latinLnBrk="0" hangingPunct="1">
                        <a:lnSpc>
                          <a:spcPct val="115000"/>
                        </a:lnSpc>
                        <a:spcBef>
                          <a:spcPts val="0"/>
                        </a:spcBef>
                        <a:spcAft>
                          <a:spcPts val="0"/>
                        </a:spcAft>
                      </a:pPr>
                      <a:r>
                        <a:rPr lang="en-US" sz="1600" b="0" kern="1200" dirty="0">
                          <a:solidFill>
                            <a:schemeClr val="dk1"/>
                          </a:solidFill>
                          <a:effectLst/>
                          <a:latin typeface="+mn-lt"/>
                          <a:ea typeface="+mn-ea"/>
                          <a:cs typeface="+mn-cs"/>
                        </a:rPr>
                        <a:t>2</a:t>
                      </a:r>
                    </a:p>
                  </a:txBody>
                  <a:tcPr marL="68580" marR="68580" marT="0" marB="0" anchor="b"/>
                </a:tc>
                <a:tc>
                  <a:txBody>
                    <a:bodyPr/>
                    <a:lstStyle/>
                    <a:p>
                      <a:pPr marL="0" marR="0" algn="r" defTabSz="457200" rtl="0" eaLnBrk="1" latinLnBrk="0" hangingPunct="1">
                        <a:lnSpc>
                          <a:spcPct val="115000"/>
                        </a:lnSpc>
                        <a:spcBef>
                          <a:spcPts val="0"/>
                        </a:spcBef>
                        <a:spcAft>
                          <a:spcPts val="0"/>
                        </a:spcAft>
                      </a:pPr>
                      <a:r>
                        <a:rPr lang="en-US" sz="1600" b="0" kern="1200" dirty="0">
                          <a:solidFill>
                            <a:schemeClr val="dk1"/>
                          </a:solidFill>
                          <a:effectLst/>
                          <a:latin typeface="+mn-lt"/>
                          <a:ea typeface="+mn-ea"/>
                          <a:cs typeface="+mn-cs"/>
                        </a:rPr>
                        <a:t>$40.00</a:t>
                      </a:r>
                    </a:p>
                  </a:txBody>
                  <a:tcPr marL="68580" marR="68580" marT="0" marB="0" anchor="b"/>
                </a:tc>
                <a:extLst>
                  <a:ext uri="{0D108BD9-81ED-4DB2-BD59-A6C34878D82A}">
                    <a16:rowId xmlns:a16="http://schemas.microsoft.com/office/drawing/2014/main" val="10015"/>
                  </a:ext>
                </a:extLst>
              </a:tr>
              <a:tr h="311165">
                <a:tc>
                  <a:txBody>
                    <a:bodyPr/>
                    <a:lstStyle/>
                    <a:p>
                      <a:pPr marL="0" marR="0" algn="just" defTabSz="457200" rtl="0" eaLnBrk="1" latinLnBrk="0" hangingPunct="1">
                        <a:lnSpc>
                          <a:spcPct val="115000"/>
                        </a:lnSpc>
                        <a:spcBef>
                          <a:spcPts val="0"/>
                        </a:spcBef>
                        <a:spcAft>
                          <a:spcPts val="0"/>
                        </a:spcAft>
                      </a:pPr>
                      <a:r>
                        <a:rPr lang="en-US" sz="1600" b="0" kern="1200" dirty="0" err="1">
                          <a:solidFill>
                            <a:schemeClr val="lt1"/>
                          </a:solidFill>
                          <a:effectLst/>
                          <a:latin typeface="+mn-lt"/>
                          <a:ea typeface="+mn-ea"/>
                          <a:cs typeface="+mn-cs"/>
                        </a:rPr>
                        <a:t>Adafruit</a:t>
                      </a:r>
                      <a:r>
                        <a:rPr lang="en-US" sz="1600" b="0" kern="1200" dirty="0">
                          <a:solidFill>
                            <a:schemeClr val="lt1"/>
                          </a:solidFill>
                          <a:effectLst/>
                          <a:latin typeface="+mn-lt"/>
                          <a:ea typeface="+mn-ea"/>
                          <a:cs typeface="+mn-cs"/>
                        </a:rPr>
                        <a:t> 9-DOF LSM9DS0</a:t>
                      </a:r>
                    </a:p>
                  </a:txBody>
                  <a:tcPr marL="68580" marR="68580" marT="0" marB="0" anchor="b"/>
                </a:tc>
                <a:tc>
                  <a:txBody>
                    <a:bodyPr/>
                    <a:lstStyle/>
                    <a:p>
                      <a:pPr marL="0" marR="0" algn="r" defTabSz="457200" rtl="0" eaLnBrk="1" latinLnBrk="0" hangingPunct="1">
                        <a:lnSpc>
                          <a:spcPct val="115000"/>
                        </a:lnSpc>
                        <a:spcBef>
                          <a:spcPts val="0"/>
                        </a:spcBef>
                        <a:spcAft>
                          <a:spcPts val="0"/>
                        </a:spcAft>
                      </a:pPr>
                      <a:r>
                        <a:rPr lang="en-US" sz="1600" b="0" kern="1200" dirty="0">
                          <a:solidFill>
                            <a:schemeClr val="dk1"/>
                          </a:solidFill>
                          <a:effectLst/>
                          <a:latin typeface="+mn-lt"/>
                          <a:ea typeface="+mn-ea"/>
                          <a:cs typeface="+mn-cs"/>
                        </a:rPr>
                        <a:t>$20.49</a:t>
                      </a:r>
                    </a:p>
                  </a:txBody>
                  <a:tcPr marL="68580" marR="68580" marT="0" marB="0" anchor="b"/>
                </a:tc>
                <a:tc>
                  <a:txBody>
                    <a:bodyPr/>
                    <a:lstStyle/>
                    <a:p>
                      <a:pPr marL="0" marR="0" algn="r" defTabSz="457200" rtl="0" eaLnBrk="1" latinLnBrk="0" hangingPunct="1">
                        <a:lnSpc>
                          <a:spcPct val="115000"/>
                        </a:lnSpc>
                        <a:spcBef>
                          <a:spcPts val="0"/>
                        </a:spcBef>
                        <a:spcAft>
                          <a:spcPts val="0"/>
                        </a:spcAft>
                      </a:pPr>
                      <a:r>
                        <a:rPr lang="en-US" sz="1600" b="0" kern="1200" dirty="0">
                          <a:solidFill>
                            <a:schemeClr val="dk1"/>
                          </a:solidFill>
                          <a:effectLst/>
                          <a:latin typeface="+mn-lt"/>
                          <a:ea typeface="+mn-ea"/>
                          <a:cs typeface="+mn-cs"/>
                        </a:rPr>
                        <a:t>1</a:t>
                      </a:r>
                    </a:p>
                  </a:txBody>
                  <a:tcPr marL="68580" marR="68580" marT="0" marB="0" anchor="b"/>
                </a:tc>
                <a:tc>
                  <a:txBody>
                    <a:bodyPr/>
                    <a:lstStyle/>
                    <a:p>
                      <a:pPr marL="0" marR="0" algn="r" defTabSz="457200" rtl="0" eaLnBrk="1" latinLnBrk="0" hangingPunct="1">
                        <a:lnSpc>
                          <a:spcPct val="115000"/>
                        </a:lnSpc>
                        <a:spcBef>
                          <a:spcPts val="0"/>
                        </a:spcBef>
                        <a:spcAft>
                          <a:spcPts val="0"/>
                        </a:spcAft>
                      </a:pPr>
                      <a:r>
                        <a:rPr lang="en-US" sz="1600" b="0" kern="1200" dirty="0">
                          <a:solidFill>
                            <a:schemeClr val="dk1"/>
                          </a:solidFill>
                          <a:effectLst/>
                          <a:latin typeface="+mn-lt"/>
                          <a:ea typeface="+mn-ea"/>
                          <a:cs typeface="+mn-cs"/>
                        </a:rPr>
                        <a:t>$20.49</a:t>
                      </a:r>
                    </a:p>
                  </a:txBody>
                  <a:tcPr marL="68580" marR="68580" marT="0" marB="0" anchor="b"/>
                </a:tc>
                <a:extLst>
                  <a:ext uri="{0D108BD9-81ED-4DB2-BD59-A6C34878D82A}">
                    <a16:rowId xmlns:a16="http://schemas.microsoft.com/office/drawing/2014/main" val="10016"/>
                  </a:ext>
                </a:extLst>
              </a:tr>
              <a:tr h="311165">
                <a:tc>
                  <a:txBody>
                    <a:bodyPr/>
                    <a:lstStyle/>
                    <a:p>
                      <a:pPr marL="0" marR="0" algn="just" defTabSz="457200" rtl="0" eaLnBrk="1" latinLnBrk="0" hangingPunct="1">
                        <a:lnSpc>
                          <a:spcPct val="115000"/>
                        </a:lnSpc>
                        <a:spcBef>
                          <a:spcPts val="0"/>
                        </a:spcBef>
                        <a:spcAft>
                          <a:spcPts val="0"/>
                        </a:spcAft>
                      </a:pPr>
                      <a:r>
                        <a:rPr lang="en-US" sz="1600" b="1" kern="1200" dirty="0">
                          <a:solidFill>
                            <a:schemeClr val="lt1"/>
                          </a:solidFill>
                          <a:effectLst/>
                          <a:latin typeface="+mn-lt"/>
                          <a:ea typeface="+mn-ea"/>
                          <a:cs typeface="+mn-cs"/>
                        </a:rPr>
                        <a:t> </a:t>
                      </a:r>
                    </a:p>
                  </a:txBody>
                  <a:tcPr marL="68580" marR="68580" marT="0" marB="0" anchor="b"/>
                </a:tc>
                <a:tc>
                  <a:txBody>
                    <a:bodyPr/>
                    <a:lstStyle/>
                    <a:p>
                      <a:pPr marL="0" marR="0" algn="just">
                        <a:lnSpc>
                          <a:spcPct val="115000"/>
                        </a:lnSpc>
                        <a:spcBef>
                          <a:spcPts val="0"/>
                        </a:spcBef>
                        <a:spcAft>
                          <a:spcPts val="0"/>
                        </a:spcAft>
                      </a:pPr>
                      <a:r>
                        <a:rPr lang="en-US" sz="1600">
                          <a:effectLst/>
                        </a:rPr>
                        <a:t> </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b="1" dirty="0">
                          <a:effectLst/>
                        </a:rPr>
                        <a:t>Total</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b="1" dirty="0">
                          <a:effectLst/>
                        </a:rPr>
                        <a:t>$1,988.36</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013"/>
                  </a:ext>
                </a:extLst>
              </a:tr>
              <a:tr h="311165">
                <a:tc>
                  <a:txBody>
                    <a:bodyPr/>
                    <a:lstStyle/>
                    <a:p>
                      <a:pPr marL="0" marR="0" algn="just">
                        <a:lnSpc>
                          <a:spcPct val="115000"/>
                        </a:lnSpc>
                        <a:spcBef>
                          <a:spcPts val="0"/>
                        </a:spcBef>
                        <a:spcAft>
                          <a:spcPts val="0"/>
                        </a:spcAft>
                      </a:pPr>
                      <a:r>
                        <a:rPr lang="en-US" sz="1600">
                          <a:effectLst/>
                        </a:rPr>
                        <a:t> </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lnSpc>
                          <a:spcPct val="115000"/>
                        </a:lnSpc>
                        <a:spcBef>
                          <a:spcPts val="0"/>
                        </a:spcBef>
                        <a:spcAft>
                          <a:spcPts val="0"/>
                        </a:spcAft>
                      </a:pPr>
                      <a:r>
                        <a:rPr lang="en-US" sz="1600">
                          <a:effectLst/>
                        </a:rPr>
                        <a:t> </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b="1" dirty="0">
                          <a:effectLst/>
                        </a:rPr>
                        <a:t>Per Person</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b="1" dirty="0">
                          <a:effectLst/>
                        </a:rPr>
                        <a:t>$397.67</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014"/>
                  </a:ext>
                </a:extLst>
              </a:tr>
            </a:tbl>
          </a:graphicData>
        </a:graphic>
      </p:graphicFrame>
      <p:sp>
        <p:nvSpPr>
          <p:cNvPr id="3" name="Slide Number Placeholder 2"/>
          <p:cNvSpPr>
            <a:spLocks noGrp="1"/>
          </p:cNvSpPr>
          <p:nvPr>
            <p:ph type="sldNum" sz="quarter" idx="12"/>
          </p:nvPr>
        </p:nvSpPr>
        <p:spPr/>
        <p:txBody>
          <a:bodyPr/>
          <a:lstStyle/>
          <a:p>
            <a:fld id="{D57F1E4F-1CFF-5643-939E-02111984F565}" type="slidenum">
              <a:rPr lang="en-US" smtClean="0">
                <a:solidFill>
                  <a:prstClr val="white">
                    <a:tint val="75000"/>
                  </a:prstClr>
                </a:solidFill>
              </a:rPr>
              <a:pPr/>
              <a:t>13</a:t>
            </a:fld>
            <a:endParaRPr lang="en-US" dirty="0">
              <a:solidFill>
                <a:prstClr val="white">
                  <a:tint val="75000"/>
                </a:prstClr>
              </a:solidFill>
            </a:endParaRPr>
          </a:p>
        </p:txBody>
      </p:sp>
    </p:spTree>
    <p:extLst>
      <p:ext uri="{BB962C8B-B14F-4D97-AF65-F5344CB8AC3E}">
        <p14:creationId xmlns:p14="http://schemas.microsoft.com/office/powerpoint/2010/main" val="4283236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&amp; Validation – Unit Testing</a:t>
            </a:r>
          </a:p>
        </p:txBody>
      </p:sp>
      <p:sp>
        <p:nvSpPr>
          <p:cNvPr id="3" name="Content Placeholder 2"/>
          <p:cNvSpPr>
            <a:spLocks noGrp="1"/>
          </p:cNvSpPr>
          <p:nvPr>
            <p:ph idx="1"/>
          </p:nvPr>
        </p:nvSpPr>
        <p:spPr/>
        <p:txBody>
          <a:bodyPr>
            <a:normAutofit/>
          </a:bodyPr>
          <a:lstStyle/>
          <a:p>
            <a:r>
              <a:rPr lang="en-US" sz="2800" dirty="0"/>
              <a:t>Hopper Mount Assembly</a:t>
            </a:r>
          </a:p>
          <a:p>
            <a:pPr lvl="1"/>
            <a:r>
              <a:rPr lang="en-US" sz="2400" dirty="0"/>
              <a:t>Ultrasonic distance sensor</a:t>
            </a:r>
          </a:p>
          <a:p>
            <a:pPr lvl="2"/>
            <a:r>
              <a:rPr lang="en-US" sz="2000" dirty="0"/>
              <a:t>Calibrated sensor outside hopper</a:t>
            </a:r>
          </a:p>
          <a:p>
            <a:pPr lvl="2"/>
            <a:r>
              <a:rPr lang="en-US" sz="2000" dirty="0"/>
              <a:t>Calibrated in hopper with varying paint levels</a:t>
            </a:r>
          </a:p>
          <a:p>
            <a:pPr lvl="2"/>
            <a:r>
              <a:rPr lang="en-US" sz="2000" dirty="0"/>
              <a:t>Smoothed sensor data</a:t>
            </a:r>
          </a:p>
          <a:p>
            <a:pPr lvl="1"/>
            <a:r>
              <a:rPr lang="en-US" sz="2400" dirty="0"/>
              <a:t>Accelerometer</a:t>
            </a:r>
          </a:p>
          <a:p>
            <a:pPr lvl="1"/>
            <a:r>
              <a:rPr lang="en-US" sz="2400" dirty="0"/>
              <a:t>Battery drain testing  </a:t>
            </a:r>
          </a:p>
          <a:p>
            <a:pPr lvl="2"/>
            <a:r>
              <a:rPr lang="en-US" sz="2000" dirty="0"/>
              <a:t>16.6 hours processing/transmitting</a:t>
            </a:r>
          </a:p>
          <a:p>
            <a:pPr lvl="2"/>
            <a:r>
              <a:rPr lang="en-US" sz="2000" dirty="0"/>
              <a:t>21.2 hours processing/ NO transmitting</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14</a:t>
            </a:fld>
            <a:endParaRPr lang="en-US" dirty="0">
              <a:solidFill>
                <a:prstClr val="white">
                  <a:tint val="75000"/>
                </a:prstClr>
              </a:solidFill>
            </a:endParaRPr>
          </a:p>
        </p:txBody>
      </p:sp>
      <p:graphicFrame>
        <p:nvGraphicFramePr>
          <p:cNvPr id="5" name="Object 4"/>
          <p:cNvGraphicFramePr>
            <a:graphicFrameLocks noChangeAspect="1"/>
          </p:cNvGraphicFramePr>
          <p:nvPr>
            <p:extLst/>
          </p:nvPr>
        </p:nvGraphicFramePr>
        <p:xfrm>
          <a:off x="8438393" y="1573624"/>
          <a:ext cx="2755769" cy="2066826"/>
        </p:xfrm>
        <a:graphic>
          <a:graphicData uri="http://schemas.openxmlformats.org/presentationml/2006/ole">
            <mc:AlternateContent xmlns:mc="http://schemas.openxmlformats.org/markup-compatibility/2006">
              <mc:Choice xmlns:v="urn:schemas-microsoft-com:vml" Requires="v">
                <p:oleObj spid="_x0000_s3103" r:id="rId4" imgW="3657600" imgH="2743200" progId="Photoshop.Image.13">
                  <p:embed/>
                </p:oleObj>
              </mc:Choice>
              <mc:Fallback>
                <p:oleObj r:id="rId4" imgW="3657600" imgH="2743200" progId="Photoshop.Image.13">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8393" y="1573624"/>
                        <a:ext cx="2755769" cy="2066826"/>
                      </a:xfrm>
                      <a:prstGeom prst="rect">
                        <a:avLst/>
                      </a:prstGeom>
                      <a:noFill/>
                    </p:spPr>
                  </p:pic>
                </p:oleObj>
              </mc:Fallback>
            </mc:AlternateContent>
          </a:graphicData>
        </a:graphic>
      </p:graphicFrame>
      <p:pic>
        <p:nvPicPr>
          <p:cNvPr id="6" name="Picture 5" descr="C:\Users\AJ\Dropbox\Drexel\Senior Design\Submissions\Progress Report Winter 2015-2016\Images\IMG_9686.JPG"/>
          <p:cNvPicPr/>
          <p:nvPr/>
        </p:nvPicPr>
        <p:blipFill>
          <a:blip r:embed="rId6">
            <a:extLst>
              <a:ext uri="{28A0092B-C50C-407E-A947-70E740481C1C}">
                <a14:useLocalDpi xmlns:a14="http://schemas.microsoft.com/office/drawing/2010/main" val="0"/>
              </a:ext>
            </a:extLst>
          </a:blip>
          <a:srcRect/>
          <a:stretch>
            <a:fillRect/>
          </a:stretch>
        </p:blipFill>
        <p:spPr bwMode="auto">
          <a:xfrm>
            <a:off x="8438393" y="4150658"/>
            <a:ext cx="2752346" cy="2022405"/>
          </a:xfrm>
          <a:prstGeom prst="rect">
            <a:avLst/>
          </a:prstGeom>
          <a:noFill/>
          <a:ln>
            <a:noFill/>
          </a:ln>
        </p:spPr>
      </p:pic>
    </p:spTree>
    <p:extLst>
      <p:ext uri="{BB962C8B-B14F-4D97-AF65-F5344CB8AC3E}">
        <p14:creationId xmlns:p14="http://schemas.microsoft.com/office/powerpoint/2010/main" val="3313680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&amp; Validation – Unit Testing</a:t>
            </a:r>
          </a:p>
        </p:txBody>
      </p:sp>
      <p:sp>
        <p:nvSpPr>
          <p:cNvPr id="3" name="Content Placeholder 2"/>
          <p:cNvSpPr>
            <a:spLocks noGrp="1"/>
          </p:cNvSpPr>
          <p:nvPr>
            <p:ph idx="1"/>
          </p:nvPr>
        </p:nvSpPr>
        <p:spPr/>
        <p:txBody>
          <a:bodyPr>
            <a:normAutofit/>
          </a:bodyPr>
          <a:lstStyle/>
          <a:p>
            <a:r>
              <a:rPr lang="en-US" sz="3200" dirty="0"/>
              <a:t>Air Tank Mount Pressure Sensor Assembly</a:t>
            </a:r>
          </a:p>
          <a:p>
            <a:pPr lvl="1"/>
            <a:r>
              <a:rPr lang="en-US" sz="2800" dirty="0"/>
              <a:t>Analog readings vs Digital readings</a:t>
            </a:r>
          </a:p>
          <a:p>
            <a:pPr lvl="1"/>
            <a:r>
              <a:rPr lang="en-US" sz="2800" dirty="0"/>
              <a:t>PSI/Voltage testing</a:t>
            </a:r>
          </a:p>
          <a:p>
            <a:pPr lvl="1"/>
            <a:r>
              <a:rPr lang="en-US" sz="2800" dirty="0"/>
              <a:t>Battery drain testing – 37.2 hours processing/transmitting</a:t>
            </a:r>
          </a:p>
          <a:p>
            <a:pPr lvl="1"/>
            <a:r>
              <a:rPr lang="en-US" sz="2800" dirty="0"/>
              <a:t>Circuitry validation</a:t>
            </a:r>
          </a:p>
          <a:p>
            <a:pPr lvl="2"/>
            <a:r>
              <a:rPr lang="en-US" sz="2600" dirty="0"/>
              <a:t>Battery drain issue</a:t>
            </a:r>
          </a:p>
          <a:p>
            <a:pPr lvl="1"/>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15</a:t>
            </a:fld>
            <a:endParaRPr lang="en-US" dirty="0">
              <a:solidFill>
                <a:prstClr val="white">
                  <a:tint val="75000"/>
                </a:prstClr>
              </a:solidFill>
            </a:endParaRPr>
          </a:p>
        </p:txBody>
      </p:sp>
      <p:pic>
        <p:nvPicPr>
          <p:cNvPr id="6" name="Picture 5"/>
          <p:cNvPicPr>
            <a:picLocks noChangeAspect="1"/>
          </p:cNvPicPr>
          <p:nvPr/>
        </p:nvPicPr>
        <p:blipFill>
          <a:blip r:embed="rId3"/>
          <a:stretch>
            <a:fillRect/>
          </a:stretch>
        </p:blipFill>
        <p:spPr>
          <a:xfrm>
            <a:off x="7501911" y="3628103"/>
            <a:ext cx="3688828" cy="2819966"/>
          </a:xfrm>
          <a:prstGeom prst="rect">
            <a:avLst/>
          </a:prstGeom>
        </p:spPr>
      </p:pic>
    </p:spTree>
    <p:extLst>
      <p:ext uri="{BB962C8B-B14F-4D97-AF65-F5344CB8AC3E}">
        <p14:creationId xmlns:p14="http://schemas.microsoft.com/office/powerpoint/2010/main" val="3005033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&amp; Validation – Unit Testing</a:t>
            </a:r>
          </a:p>
        </p:txBody>
      </p:sp>
      <p:sp>
        <p:nvSpPr>
          <p:cNvPr id="3" name="Content Placeholder 2"/>
          <p:cNvSpPr>
            <a:spLocks noGrp="1"/>
          </p:cNvSpPr>
          <p:nvPr>
            <p:ph idx="1"/>
          </p:nvPr>
        </p:nvSpPr>
        <p:spPr/>
        <p:txBody>
          <a:bodyPr>
            <a:normAutofit lnSpcReduction="10000"/>
          </a:bodyPr>
          <a:lstStyle/>
          <a:p>
            <a:r>
              <a:rPr lang="en-US" dirty="0"/>
              <a:t>Heads-Up Display (HUD) Application</a:t>
            </a:r>
          </a:p>
          <a:p>
            <a:r>
              <a:rPr lang="en-US" dirty="0"/>
              <a:t>Determined type/resolution of data returned from GPS</a:t>
            </a:r>
          </a:p>
          <a:p>
            <a:pPr lvl="1"/>
            <a:r>
              <a:rPr lang="en-US" dirty="0"/>
              <a:t>Simulated data processing/rendering with ‘virtual’ users</a:t>
            </a:r>
          </a:p>
          <a:p>
            <a:pPr lvl="1"/>
            <a:r>
              <a:rPr lang="en-US" dirty="0"/>
              <a:t>Is everything displayed as it should be?</a:t>
            </a:r>
          </a:p>
          <a:p>
            <a:r>
              <a:rPr lang="en-US" dirty="0"/>
              <a:t>Message handling/dispatching</a:t>
            </a:r>
          </a:p>
          <a:p>
            <a:pPr lvl="1"/>
            <a:r>
              <a:rPr lang="en-US" dirty="0"/>
              <a:t>Correct handling of incoming messages and associated data</a:t>
            </a:r>
          </a:p>
          <a:p>
            <a:pPr lvl="1"/>
            <a:r>
              <a:rPr lang="en-US" dirty="0"/>
              <a:t>Correct message dispatching with appropriate data</a:t>
            </a:r>
          </a:p>
          <a:p>
            <a:pPr lvl="1"/>
            <a:r>
              <a:rPr lang="en-US" dirty="0"/>
              <a:t>Position update contention testing</a:t>
            </a:r>
          </a:p>
          <a:p>
            <a:r>
              <a:rPr lang="en-US" dirty="0"/>
              <a:t>User interaction</a:t>
            </a:r>
          </a:p>
          <a:p>
            <a:pPr lvl="1"/>
            <a:r>
              <a:rPr lang="en-US" dirty="0"/>
              <a:t>Zoom level</a:t>
            </a:r>
          </a:p>
          <a:p>
            <a:pPr lvl="1"/>
            <a:r>
              <a:rPr lang="en-US" dirty="0"/>
              <a:t>User ID selection</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16</a:t>
            </a:fld>
            <a:endParaRPr lang="en-US" dirty="0">
              <a:solidFill>
                <a:prstClr val="white">
                  <a:tint val="75000"/>
                </a:prst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678" y="2324681"/>
            <a:ext cx="3352201" cy="257388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8678" y="2798434"/>
            <a:ext cx="1903862" cy="1067587"/>
          </a:xfrm>
          <a:prstGeom prst="rect">
            <a:avLst/>
          </a:prstGeom>
        </p:spPr>
      </p:pic>
    </p:spTree>
    <p:extLst>
      <p:ext uri="{BB962C8B-B14F-4D97-AF65-F5344CB8AC3E}">
        <p14:creationId xmlns:p14="http://schemas.microsoft.com/office/powerpoint/2010/main" val="3771879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&amp; Validation – Communication Testing</a:t>
            </a:r>
          </a:p>
        </p:txBody>
      </p:sp>
      <p:sp>
        <p:nvSpPr>
          <p:cNvPr id="3" name="Content Placeholder 2"/>
          <p:cNvSpPr>
            <a:spLocks noGrp="1"/>
          </p:cNvSpPr>
          <p:nvPr>
            <p:ph idx="1"/>
          </p:nvPr>
        </p:nvSpPr>
        <p:spPr/>
        <p:txBody>
          <a:bodyPr>
            <a:normAutofit/>
          </a:bodyPr>
          <a:lstStyle/>
          <a:p>
            <a:r>
              <a:rPr lang="en-US" sz="2800" dirty="0"/>
              <a:t>Server socket contention resolution</a:t>
            </a:r>
          </a:p>
          <a:p>
            <a:r>
              <a:rPr lang="en-US" sz="2800" dirty="0"/>
              <a:t>Automatic reconnection verification</a:t>
            </a:r>
          </a:p>
          <a:p>
            <a:r>
              <a:rPr lang="en-US" sz="2800" dirty="0"/>
              <a:t>Next-server fallback testing</a:t>
            </a:r>
          </a:p>
          <a:p>
            <a:r>
              <a:rPr lang="en-US" sz="2800" dirty="0"/>
              <a:t>Invalid input handling</a:t>
            </a:r>
          </a:p>
          <a:p>
            <a:r>
              <a:rPr lang="en-US" sz="2800" dirty="0"/>
              <a:t>Timeout handling</a:t>
            </a:r>
          </a:p>
          <a:p>
            <a:r>
              <a:rPr lang="en-US" sz="2800" dirty="0"/>
              <a:t>Self-testing tool suite for network messaging primitives</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17</a:t>
            </a:fld>
            <a:endParaRPr lang="en-US" dirty="0">
              <a:solidFill>
                <a:prstClr val="white">
                  <a:tint val="75000"/>
                </a:prstClr>
              </a:solidFill>
            </a:endParaRPr>
          </a:p>
        </p:txBody>
      </p:sp>
    </p:spTree>
    <p:extLst>
      <p:ext uri="{BB962C8B-B14F-4D97-AF65-F5344CB8AC3E}">
        <p14:creationId xmlns:p14="http://schemas.microsoft.com/office/powerpoint/2010/main" val="3462256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536114" cy="1400530"/>
          </a:xfrm>
        </p:spPr>
        <p:txBody>
          <a:bodyPr/>
          <a:lstStyle/>
          <a:p>
            <a:r>
              <a:rPr lang="en-US" dirty="0"/>
              <a:t>Testing &amp; Validation – System Testing</a:t>
            </a:r>
          </a:p>
        </p:txBody>
      </p:sp>
      <p:sp>
        <p:nvSpPr>
          <p:cNvPr id="3" name="Content Placeholder 2"/>
          <p:cNvSpPr>
            <a:spLocks noGrp="1"/>
          </p:cNvSpPr>
          <p:nvPr>
            <p:ph idx="1"/>
          </p:nvPr>
        </p:nvSpPr>
        <p:spPr/>
        <p:txBody>
          <a:bodyPr>
            <a:normAutofit lnSpcReduction="10000"/>
          </a:bodyPr>
          <a:lstStyle/>
          <a:p>
            <a:r>
              <a:rPr lang="en-US" dirty="0"/>
              <a:t>Field testing</a:t>
            </a:r>
          </a:p>
          <a:p>
            <a:pPr lvl="1"/>
            <a:r>
              <a:rPr lang="en-US" dirty="0"/>
              <a:t>Repetition to verify data consistency</a:t>
            </a:r>
          </a:p>
          <a:p>
            <a:pPr lvl="1"/>
            <a:r>
              <a:rPr lang="en-US" dirty="0"/>
              <a:t>Air pressure and paint level data</a:t>
            </a:r>
          </a:p>
          <a:p>
            <a:r>
              <a:rPr lang="en-US" dirty="0"/>
              <a:t>Screen capture utility (Android Debug Bridge &amp; tablet)</a:t>
            </a:r>
          </a:p>
          <a:p>
            <a:pPr lvl="1"/>
            <a:r>
              <a:rPr lang="en-US" dirty="0"/>
              <a:t>Allowed us to reference screen captures</a:t>
            </a:r>
          </a:p>
          <a:p>
            <a:r>
              <a:rPr lang="en-US" dirty="0"/>
              <a:t>Player position verification</a:t>
            </a:r>
          </a:p>
          <a:p>
            <a:pPr lvl="1"/>
            <a:r>
              <a:rPr lang="en-US" dirty="0"/>
              <a:t>Logged player position</a:t>
            </a:r>
          </a:p>
          <a:p>
            <a:pPr lvl="2"/>
            <a:r>
              <a:rPr lang="en-US" dirty="0"/>
              <a:t>Walking</a:t>
            </a:r>
          </a:p>
          <a:p>
            <a:pPr lvl="2"/>
            <a:r>
              <a:rPr lang="en-US" dirty="0"/>
              <a:t>Running</a:t>
            </a:r>
          </a:p>
          <a:p>
            <a:pPr lvl="2"/>
            <a:r>
              <a:rPr lang="en-US" dirty="0"/>
              <a:t>Driving</a:t>
            </a:r>
          </a:p>
          <a:p>
            <a:pPr lvl="1"/>
            <a:r>
              <a:rPr lang="en-US" dirty="0"/>
              <a:t>Compared logged latitudes/longitudes with real-world locations</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18</a:t>
            </a:fld>
            <a:endParaRPr lang="en-US" dirty="0">
              <a:solidFill>
                <a:prstClr val="white">
                  <a:tint val="75000"/>
                </a:prstClr>
              </a:solidFill>
            </a:endParaRPr>
          </a:p>
        </p:txBody>
      </p:sp>
    </p:spTree>
    <p:extLst>
      <p:ext uri="{BB962C8B-B14F-4D97-AF65-F5344CB8AC3E}">
        <p14:creationId xmlns:p14="http://schemas.microsoft.com/office/powerpoint/2010/main" val="3615446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555164" cy="1400530"/>
          </a:xfrm>
        </p:spPr>
        <p:txBody>
          <a:bodyPr/>
          <a:lstStyle/>
          <a:p>
            <a:r>
              <a:rPr lang="en-US" dirty="0"/>
              <a:t>Testing &amp; Validation – Results</a:t>
            </a:r>
          </a:p>
        </p:txBody>
      </p:sp>
      <p:sp>
        <p:nvSpPr>
          <p:cNvPr id="3" name="Content Placeholder 2"/>
          <p:cNvSpPr>
            <a:spLocks noGrp="1"/>
          </p:cNvSpPr>
          <p:nvPr>
            <p:ph idx="1"/>
          </p:nvPr>
        </p:nvSpPr>
        <p:spPr/>
        <p:txBody>
          <a:bodyPr>
            <a:normAutofit fontScale="92500" lnSpcReduction="10000"/>
          </a:bodyPr>
          <a:lstStyle/>
          <a:p>
            <a:r>
              <a:rPr lang="en-US" dirty="0"/>
              <a:t>All data successfully displayed on the HUD module</a:t>
            </a:r>
          </a:p>
          <a:p>
            <a:r>
              <a:rPr lang="en-US" dirty="0"/>
              <a:t>Air data and paint level data are accurate</a:t>
            </a:r>
          </a:p>
          <a:p>
            <a:pPr lvl="1"/>
            <a:r>
              <a:rPr lang="en-US" dirty="0"/>
              <a:t>Air data is direct tank reading</a:t>
            </a:r>
          </a:p>
          <a:p>
            <a:pPr lvl="1"/>
            <a:r>
              <a:rPr lang="en-US" dirty="0"/>
              <a:t>Paint level data sufficiently processed</a:t>
            </a:r>
          </a:p>
          <a:p>
            <a:r>
              <a:rPr lang="en-US" dirty="0"/>
              <a:t>Positional data is partially reliable</a:t>
            </a:r>
          </a:p>
          <a:p>
            <a:pPr lvl="1"/>
            <a:r>
              <a:rPr lang="en-US" dirty="0"/>
              <a:t>User GPS data verified to be within 1 to 5 square meters of actual real world position</a:t>
            </a:r>
          </a:p>
          <a:p>
            <a:pPr lvl="1"/>
            <a:r>
              <a:rPr lang="en-US" dirty="0"/>
              <a:t>Heading data from GPS module is UNUSABLE for this application</a:t>
            </a:r>
          </a:p>
          <a:p>
            <a:pPr lvl="2"/>
            <a:r>
              <a:rPr lang="en-US" dirty="0"/>
              <a:t>Relies totally on motion to update</a:t>
            </a:r>
          </a:p>
          <a:p>
            <a:pPr lvl="2"/>
            <a:r>
              <a:rPr lang="en-US" dirty="0"/>
              <a:t>Extremely slow to update</a:t>
            </a:r>
          </a:p>
          <a:p>
            <a:pPr lvl="1"/>
            <a:r>
              <a:rPr lang="en-US" dirty="0"/>
              <a:t>This system will require a functioning INU for proper user location determination</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19</a:t>
            </a:fld>
            <a:endParaRPr lang="en-US" dirty="0">
              <a:solidFill>
                <a:prstClr val="white">
                  <a:tint val="75000"/>
                </a:prstClr>
              </a:solidFill>
            </a:endParaRPr>
          </a:p>
        </p:txBody>
      </p:sp>
    </p:spTree>
    <p:extLst>
      <p:ext uri="{BB962C8B-B14F-4D97-AF65-F5344CB8AC3E}">
        <p14:creationId xmlns:p14="http://schemas.microsoft.com/office/powerpoint/2010/main" val="766747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Outline</a:t>
            </a:r>
          </a:p>
        </p:txBody>
      </p:sp>
      <p:sp>
        <p:nvSpPr>
          <p:cNvPr id="3" name="Content Placeholder 2"/>
          <p:cNvSpPr>
            <a:spLocks noGrp="1"/>
          </p:cNvSpPr>
          <p:nvPr>
            <p:ph idx="1"/>
          </p:nvPr>
        </p:nvSpPr>
        <p:spPr>
          <a:xfrm>
            <a:off x="1103313" y="1853248"/>
            <a:ext cx="4552904" cy="4637704"/>
          </a:xfrm>
        </p:spPr>
        <p:txBody>
          <a:bodyPr>
            <a:normAutofit/>
          </a:bodyPr>
          <a:lstStyle/>
          <a:p>
            <a:r>
              <a:rPr lang="en-US" dirty="0"/>
              <a:t>Problem Statement</a:t>
            </a:r>
          </a:p>
          <a:p>
            <a:r>
              <a:rPr lang="en-US" dirty="0"/>
              <a:t>Proposed Solution</a:t>
            </a:r>
          </a:p>
          <a:p>
            <a:r>
              <a:rPr lang="en-US" dirty="0"/>
              <a:t>Electrical Schematics</a:t>
            </a:r>
          </a:p>
          <a:p>
            <a:r>
              <a:rPr lang="en-US" dirty="0"/>
              <a:t>Standards</a:t>
            </a:r>
          </a:p>
          <a:p>
            <a:r>
              <a:rPr lang="en-US" dirty="0"/>
              <a:t>Team Member Responsibility</a:t>
            </a:r>
          </a:p>
          <a:p>
            <a:r>
              <a:rPr lang="en-US" dirty="0"/>
              <a:t>Societal Impact</a:t>
            </a:r>
          </a:p>
          <a:p>
            <a:r>
              <a:rPr lang="en-US" dirty="0"/>
              <a:t>Budget – Out of Pocket</a:t>
            </a:r>
          </a:p>
          <a:p>
            <a:r>
              <a:rPr lang="en-US" dirty="0"/>
              <a:t>Testing and Validation Results</a:t>
            </a:r>
          </a:p>
          <a:p>
            <a:r>
              <a:rPr lang="en-US" dirty="0"/>
              <a:t>Demo Video</a:t>
            </a:r>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2</a:t>
            </a:fld>
            <a:endParaRPr lang="en-US" dirty="0">
              <a:solidFill>
                <a:prstClr val="white">
                  <a:tint val="75000"/>
                </a:prstClr>
              </a:solidFill>
            </a:endParaRPr>
          </a:p>
        </p:txBody>
      </p:sp>
    </p:spTree>
    <p:extLst>
      <p:ext uri="{BB962C8B-B14F-4D97-AF65-F5344CB8AC3E}">
        <p14:creationId xmlns:p14="http://schemas.microsoft.com/office/powerpoint/2010/main" val="2764984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Video</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20</a:t>
            </a:fld>
            <a:endParaRPr lang="en-US" dirty="0">
              <a:solidFill>
                <a:prstClr val="white">
                  <a:tint val="75000"/>
                </a:prstClr>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61179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21</a:t>
            </a:fld>
            <a:endParaRPr lang="en-US" dirty="0">
              <a:solidFill>
                <a:prstClr val="white">
                  <a:tint val="75000"/>
                </a:prstClr>
              </a:solidFill>
            </a:endParaRPr>
          </a:p>
        </p:txBody>
      </p:sp>
      <p:pic>
        <p:nvPicPr>
          <p:cNvPr id="5" name="Picture 4"/>
          <p:cNvPicPr>
            <a:picLocks noChangeAspect="1"/>
          </p:cNvPicPr>
          <p:nvPr/>
        </p:nvPicPr>
        <p:blipFill>
          <a:blip r:embed="rId2"/>
          <a:stretch>
            <a:fillRect/>
          </a:stretch>
        </p:blipFill>
        <p:spPr>
          <a:xfrm>
            <a:off x="3937829" y="694707"/>
            <a:ext cx="4316342" cy="5468586"/>
          </a:xfrm>
          <a:prstGeom prst="rect">
            <a:avLst/>
          </a:prstGeom>
        </p:spPr>
      </p:pic>
    </p:spTree>
    <p:extLst>
      <p:ext uri="{BB962C8B-B14F-4D97-AF65-F5344CB8AC3E}">
        <p14:creationId xmlns:p14="http://schemas.microsoft.com/office/powerpoint/2010/main" val="2112456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639" y="2691093"/>
            <a:ext cx="9404723" cy="1400530"/>
          </a:xfrm>
        </p:spPr>
        <p:txBody>
          <a:bodyPr/>
          <a:lstStyle/>
          <a:p>
            <a:pPr algn="ctr"/>
            <a:r>
              <a:rPr lang="en-US" dirty="0"/>
              <a:t>Supplemental Slides To Follow</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22</a:t>
            </a:fld>
            <a:endParaRPr lang="en-US" dirty="0">
              <a:solidFill>
                <a:prstClr val="white">
                  <a:tint val="75000"/>
                </a:prstClr>
              </a:solidFill>
            </a:endParaRPr>
          </a:p>
        </p:txBody>
      </p:sp>
    </p:spTree>
    <p:extLst>
      <p:ext uri="{BB962C8B-B14F-4D97-AF65-F5344CB8AC3E}">
        <p14:creationId xmlns:p14="http://schemas.microsoft.com/office/powerpoint/2010/main" val="2628449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User Setup</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7831" y="1303566"/>
            <a:ext cx="6996338" cy="5247254"/>
          </a:xfrm>
        </p:spPr>
      </p:pic>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23</a:t>
            </a:fld>
            <a:endParaRPr lang="en-US" dirty="0">
              <a:solidFill>
                <a:prstClr val="white">
                  <a:tint val="75000"/>
                </a:prstClr>
              </a:solidFill>
            </a:endParaRPr>
          </a:p>
        </p:txBody>
      </p:sp>
    </p:spTree>
    <p:extLst>
      <p:ext uri="{BB962C8B-B14F-4D97-AF65-F5344CB8AC3E}">
        <p14:creationId xmlns:p14="http://schemas.microsoft.com/office/powerpoint/2010/main" val="2316216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Fall Progress – Hardware </a:t>
            </a:r>
          </a:p>
        </p:txBody>
      </p:sp>
      <p:sp>
        <p:nvSpPr>
          <p:cNvPr id="3" name="Content Placeholder 2"/>
          <p:cNvSpPr>
            <a:spLocks noGrp="1"/>
          </p:cNvSpPr>
          <p:nvPr>
            <p:ph idx="1"/>
          </p:nvPr>
        </p:nvSpPr>
        <p:spPr/>
        <p:txBody>
          <a:bodyPr/>
          <a:lstStyle/>
          <a:p>
            <a:r>
              <a:rPr lang="en-US" dirty="0"/>
              <a:t>All equipment purchased </a:t>
            </a:r>
            <a:br>
              <a:rPr lang="en-US" dirty="0"/>
            </a:br>
            <a:r>
              <a:rPr lang="en-US" dirty="0"/>
              <a:t>and acquired </a:t>
            </a:r>
          </a:p>
          <a:p>
            <a:r>
              <a:rPr lang="en-US" dirty="0"/>
              <a:t>Honeywell Pressure sensor mounted </a:t>
            </a:r>
            <a:br>
              <a:rPr lang="en-US" dirty="0"/>
            </a:br>
            <a:r>
              <a:rPr lang="en-US" dirty="0"/>
              <a:t>and tested in 2 locations</a:t>
            </a:r>
          </a:p>
          <a:p>
            <a:r>
              <a:rPr lang="en-US" dirty="0"/>
              <a:t>Gathered important data using </a:t>
            </a:r>
            <a:br>
              <a:rPr lang="en-US" dirty="0"/>
            </a:br>
            <a:r>
              <a:rPr lang="en-US" dirty="0"/>
              <a:t>Arduino </a:t>
            </a:r>
          </a:p>
          <a:p>
            <a:r>
              <a:rPr lang="en-US" dirty="0"/>
              <a:t>Preliminary Break Beam </a:t>
            </a:r>
            <a:r>
              <a:rPr lang="en-US"/>
              <a:t>Feasibility </a:t>
            </a:r>
            <a:br>
              <a:rPr lang="en-US"/>
            </a:br>
            <a:r>
              <a:rPr lang="en-US"/>
              <a:t>Test Completed</a:t>
            </a:r>
            <a:endParaRPr lang="en-US" dirty="0"/>
          </a:p>
          <a:p>
            <a:endParaRPr lang="en-US" dirty="0"/>
          </a:p>
        </p:txBody>
      </p:sp>
      <p:pic>
        <p:nvPicPr>
          <p:cNvPr id="5" name="Picture 4" descr="C:\Users\AJ\Dropbox\Drexel\Senior Design\Images\IMG_20151119_194602494.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6516" y="2252608"/>
            <a:ext cx="4574223" cy="2571751"/>
          </a:xfrm>
          <a:prstGeom prst="rect">
            <a:avLst/>
          </a:prstGeom>
          <a:noFill/>
          <a:ln>
            <a:noFill/>
          </a:ln>
        </p:spPr>
      </p:pic>
      <p:sp>
        <p:nvSpPr>
          <p:cNvPr id="6" name="TextBox 5"/>
          <p:cNvSpPr txBox="1"/>
          <p:nvPr/>
        </p:nvSpPr>
        <p:spPr>
          <a:xfrm>
            <a:off x="8546274" y="3384331"/>
            <a:ext cx="398029" cy="400110"/>
          </a:xfrm>
          <a:prstGeom prst="rect">
            <a:avLst/>
          </a:prstGeom>
          <a:noFill/>
        </p:spPr>
        <p:txBody>
          <a:bodyPr wrap="square" rtlCol="0">
            <a:spAutoFit/>
          </a:bodyPr>
          <a:lstStyle/>
          <a:p>
            <a:r>
              <a:rPr lang="en-US" sz="2000" b="1" dirty="0">
                <a:solidFill>
                  <a:schemeClr val="accent1"/>
                </a:solidFill>
              </a:rPr>
              <a:t>A</a:t>
            </a:r>
          </a:p>
        </p:txBody>
      </p:sp>
      <p:sp>
        <p:nvSpPr>
          <p:cNvPr id="7" name="TextBox 6"/>
          <p:cNvSpPr txBox="1"/>
          <p:nvPr/>
        </p:nvSpPr>
        <p:spPr>
          <a:xfrm>
            <a:off x="9273689" y="3384331"/>
            <a:ext cx="398029" cy="400110"/>
          </a:xfrm>
          <a:prstGeom prst="rect">
            <a:avLst/>
          </a:prstGeom>
          <a:noFill/>
        </p:spPr>
        <p:txBody>
          <a:bodyPr wrap="square" rtlCol="0">
            <a:spAutoFit/>
          </a:bodyPr>
          <a:lstStyle/>
          <a:p>
            <a:r>
              <a:rPr lang="en-US" sz="2000" b="1" dirty="0">
                <a:solidFill>
                  <a:schemeClr val="accent1"/>
                </a:solidFill>
              </a:rPr>
              <a:t>B</a:t>
            </a:r>
          </a:p>
        </p:txBody>
      </p:sp>
      <p:sp>
        <p:nvSpPr>
          <p:cNvPr id="8" name="TextBox 7"/>
          <p:cNvSpPr txBox="1"/>
          <p:nvPr/>
        </p:nvSpPr>
        <p:spPr>
          <a:xfrm>
            <a:off x="6616516" y="5034455"/>
            <a:ext cx="4574223" cy="646331"/>
          </a:xfrm>
          <a:prstGeom prst="rect">
            <a:avLst/>
          </a:prstGeom>
          <a:noFill/>
        </p:spPr>
        <p:txBody>
          <a:bodyPr wrap="square" rtlCol="0">
            <a:spAutoFit/>
          </a:bodyPr>
          <a:lstStyle/>
          <a:p>
            <a:r>
              <a:rPr lang="en-US" dirty="0"/>
              <a:t>A – Pressure Sensor Mounted on Marker</a:t>
            </a:r>
          </a:p>
          <a:p>
            <a:r>
              <a:rPr lang="en-US" dirty="0"/>
              <a:t>B – Pressure Sensor Mounted on Tank</a:t>
            </a:r>
          </a:p>
        </p:txBody>
      </p:sp>
      <p:sp>
        <p:nvSpPr>
          <p:cNvPr id="9" name="Slide Number Placeholder 8"/>
          <p:cNvSpPr>
            <a:spLocks noGrp="1"/>
          </p:cNvSpPr>
          <p:nvPr>
            <p:ph type="sldNum" sz="quarter" idx="12"/>
          </p:nvPr>
        </p:nvSpPr>
        <p:spPr/>
        <p:txBody>
          <a:bodyPr/>
          <a:lstStyle/>
          <a:p>
            <a:fld id="{D57F1E4F-1CFF-5643-939E-02111984F565}" type="slidenum">
              <a:rPr lang="en-US" smtClean="0">
                <a:solidFill>
                  <a:prstClr val="white">
                    <a:tint val="75000"/>
                  </a:prstClr>
                </a:solidFill>
              </a:rPr>
              <a:pPr/>
              <a:t>24</a:t>
            </a:fld>
            <a:endParaRPr lang="en-US" dirty="0">
              <a:solidFill>
                <a:prstClr val="white">
                  <a:tint val="75000"/>
                </a:prstClr>
              </a:solidFill>
            </a:endParaRPr>
          </a:p>
        </p:txBody>
      </p:sp>
    </p:spTree>
    <p:extLst>
      <p:ext uri="{BB962C8B-B14F-4D97-AF65-F5344CB8AC3E}">
        <p14:creationId xmlns:p14="http://schemas.microsoft.com/office/powerpoint/2010/main" val="763340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Fall Progress - Software</a:t>
            </a:r>
          </a:p>
        </p:txBody>
      </p:sp>
      <p:sp>
        <p:nvSpPr>
          <p:cNvPr id="3" name="Content Placeholder 2"/>
          <p:cNvSpPr>
            <a:spLocks noGrp="1"/>
          </p:cNvSpPr>
          <p:nvPr>
            <p:ph idx="1"/>
          </p:nvPr>
        </p:nvSpPr>
        <p:spPr/>
        <p:txBody>
          <a:bodyPr>
            <a:normAutofit lnSpcReduction="10000"/>
          </a:bodyPr>
          <a:lstStyle/>
          <a:p>
            <a:r>
              <a:rPr lang="en-US" dirty="0"/>
              <a:t>Base classes for GUI display framework</a:t>
            </a:r>
          </a:p>
          <a:p>
            <a:pPr lvl="2"/>
            <a:r>
              <a:rPr lang="en-US" dirty="0"/>
              <a:t>Moving Map Overlay</a:t>
            </a:r>
          </a:p>
          <a:p>
            <a:pPr lvl="3"/>
            <a:r>
              <a:rPr lang="en-US" dirty="0"/>
              <a:t>Utility classes (i.e. Latitude/Longitude to Pixel Position)</a:t>
            </a:r>
          </a:p>
          <a:p>
            <a:pPr lvl="3"/>
            <a:r>
              <a:rPr lang="en-US" dirty="0"/>
              <a:t>Supplemental classes (i.e. overlay constructors, icons, alert formatting, etc.)</a:t>
            </a:r>
          </a:p>
          <a:p>
            <a:pPr lvl="2"/>
            <a:r>
              <a:rPr lang="en-US" dirty="0"/>
              <a:t>Air Tank Readout and Paint Level Overlay</a:t>
            </a:r>
          </a:p>
          <a:p>
            <a:r>
              <a:rPr lang="en-US" dirty="0"/>
              <a:t>Python Application Packaging for Android</a:t>
            </a:r>
          </a:p>
          <a:p>
            <a:r>
              <a:rPr lang="en-US" dirty="0"/>
              <a:t>Basic network framework</a:t>
            </a:r>
          </a:p>
          <a:p>
            <a:pPr lvl="1"/>
            <a:r>
              <a:rPr lang="en-US" dirty="0"/>
              <a:t>Communication of JSON formatted messages</a:t>
            </a:r>
          </a:p>
          <a:p>
            <a:r>
              <a:rPr lang="en-US" dirty="0"/>
              <a:t>Data Collecting Utility</a:t>
            </a:r>
          </a:p>
          <a:p>
            <a:pPr lvl="2"/>
            <a:r>
              <a:rPr lang="en-US" dirty="0"/>
              <a:t>Gathered important data from Pressure Sensor</a:t>
            </a:r>
          </a:p>
          <a:p>
            <a:pPr lvl="2"/>
            <a:r>
              <a:rPr lang="en-US" dirty="0"/>
              <a:t>Paint detection algorithm</a:t>
            </a:r>
          </a:p>
          <a:p>
            <a:pPr marL="914400" lvl="2" indent="0">
              <a:buNone/>
            </a:pPr>
            <a:endParaRPr lang="en-US" dirty="0"/>
          </a:p>
        </p:txBody>
      </p:sp>
      <p:pic>
        <p:nvPicPr>
          <p:cNvPr id="5" name="Picture 4"/>
          <p:cNvPicPr>
            <a:picLocks noChangeAspect="1"/>
          </p:cNvPicPr>
          <p:nvPr/>
        </p:nvPicPr>
        <p:blipFill>
          <a:blip r:embed="rId3"/>
          <a:stretch>
            <a:fillRect/>
          </a:stretch>
        </p:blipFill>
        <p:spPr>
          <a:xfrm>
            <a:off x="7152844" y="3719945"/>
            <a:ext cx="4808368" cy="2728124"/>
          </a:xfrm>
          <a:prstGeom prst="rect">
            <a:avLst/>
          </a:prstGeom>
        </p:spPr>
      </p:pic>
      <p:sp>
        <p:nvSpPr>
          <p:cNvPr id="6" name="Slide Number Placeholder 5"/>
          <p:cNvSpPr>
            <a:spLocks noGrp="1"/>
          </p:cNvSpPr>
          <p:nvPr>
            <p:ph type="sldNum" sz="quarter" idx="12"/>
          </p:nvPr>
        </p:nvSpPr>
        <p:spPr/>
        <p:txBody>
          <a:bodyPr/>
          <a:lstStyle/>
          <a:p>
            <a:fld id="{D57F1E4F-1CFF-5643-939E-02111984F565}" type="slidenum">
              <a:rPr lang="en-US" smtClean="0">
                <a:solidFill>
                  <a:prstClr val="white">
                    <a:tint val="75000"/>
                  </a:prstClr>
                </a:solidFill>
              </a:rPr>
              <a:pPr/>
              <a:t>25</a:t>
            </a:fld>
            <a:endParaRPr lang="en-US" dirty="0">
              <a:solidFill>
                <a:prstClr val="white">
                  <a:tint val="75000"/>
                </a:prstClr>
              </a:solidFill>
            </a:endParaRPr>
          </a:p>
        </p:txBody>
      </p:sp>
    </p:spTree>
    <p:extLst>
      <p:ext uri="{BB962C8B-B14F-4D97-AF65-F5344CB8AC3E}">
        <p14:creationId xmlns:p14="http://schemas.microsoft.com/office/powerpoint/2010/main" val="2420091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Winter Progress – Hardware </a:t>
            </a:r>
          </a:p>
        </p:txBody>
      </p:sp>
      <p:sp>
        <p:nvSpPr>
          <p:cNvPr id="3" name="Content Placeholder 2"/>
          <p:cNvSpPr>
            <a:spLocks noGrp="1"/>
          </p:cNvSpPr>
          <p:nvPr>
            <p:ph idx="1"/>
          </p:nvPr>
        </p:nvSpPr>
        <p:spPr>
          <a:xfrm>
            <a:off x="1104293" y="1730800"/>
            <a:ext cx="8946541" cy="4195481"/>
          </a:xfrm>
        </p:spPr>
        <p:txBody>
          <a:bodyPr>
            <a:normAutofit fontScale="85000" lnSpcReduction="20000"/>
          </a:bodyPr>
          <a:lstStyle/>
          <a:p>
            <a:r>
              <a:rPr lang="en-US" dirty="0"/>
              <a:t>Paint Level Detection System (Completed)</a:t>
            </a:r>
          </a:p>
          <a:p>
            <a:pPr lvl="1"/>
            <a:r>
              <a:rPr lang="en-US" dirty="0"/>
              <a:t>Components:</a:t>
            </a:r>
          </a:p>
          <a:p>
            <a:pPr lvl="2"/>
            <a:r>
              <a:rPr lang="en-US" dirty="0"/>
              <a:t>Accelerometer/Gyroscope – Track orientation of marker so only meaningful data is used</a:t>
            </a:r>
          </a:p>
          <a:p>
            <a:pPr lvl="2"/>
            <a:r>
              <a:rPr lang="en-US" dirty="0"/>
              <a:t>Ultrasonic Sensor – Measures current paint level in user’s hopper</a:t>
            </a:r>
          </a:p>
          <a:p>
            <a:pPr lvl="2"/>
            <a:r>
              <a:rPr lang="en-US" dirty="0"/>
              <a:t>Arduino Pro Mini – Microcontroller to collect data from sensors</a:t>
            </a:r>
          </a:p>
          <a:p>
            <a:pPr lvl="2"/>
            <a:r>
              <a:rPr lang="en-US" dirty="0"/>
              <a:t>XBee – Wireless serial communication with server</a:t>
            </a:r>
          </a:p>
          <a:p>
            <a:pPr lvl="2"/>
            <a:r>
              <a:rPr lang="en-US" dirty="0"/>
              <a:t>Battery – Removable and rechargeable USB 5V power bank</a:t>
            </a:r>
          </a:p>
          <a:p>
            <a:r>
              <a:rPr lang="en-US" dirty="0"/>
              <a:t>Compressed Air Level Detection System (Model nearing completion)</a:t>
            </a:r>
          </a:p>
          <a:p>
            <a:pPr lvl="1"/>
            <a:r>
              <a:rPr lang="en-US" dirty="0"/>
              <a:t>Components:</a:t>
            </a:r>
          </a:p>
          <a:p>
            <a:pPr lvl="2"/>
            <a:r>
              <a:rPr lang="en-US" dirty="0"/>
              <a:t>Honeywell Pressure Sensor – Measures current air pressure remaining in user’s tank</a:t>
            </a:r>
          </a:p>
          <a:p>
            <a:pPr lvl="2"/>
            <a:r>
              <a:rPr lang="en-US" dirty="0"/>
              <a:t>Arduino Pro Mini – Microcontroller to collect data from sensor</a:t>
            </a:r>
          </a:p>
          <a:p>
            <a:pPr lvl="2"/>
            <a:r>
              <a:rPr lang="en-US" dirty="0"/>
              <a:t>XBee – Wireless serial communication with server</a:t>
            </a:r>
          </a:p>
          <a:p>
            <a:pPr lvl="2"/>
            <a:r>
              <a:rPr lang="en-US" dirty="0"/>
              <a:t>Battery – Removable, rechargeable USB 5V power bank </a:t>
            </a:r>
          </a:p>
          <a:p>
            <a:pPr lvl="1"/>
            <a:endParaRPr lang="en-US" dirty="0"/>
          </a:p>
          <a:p>
            <a:pPr lvl="1"/>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26</a:t>
            </a:fld>
            <a:endParaRPr lang="en-US" dirty="0">
              <a:solidFill>
                <a:prstClr val="white">
                  <a:tint val="75000"/>
                </a:prstClr>
              </a:solidFill>
            </a:endParaRPr>
          </a:p>
        </p:txBody>
      </p:sp>
    </p:spTree>
    <p:extLst>
      <p:ext uri="{BB962C8B-B14F-4D97-AF65-F5344CB8AC3E}">
        <p14:creationId xmlns:p14="http://schemas.microsoft.com/office/powerpoint/2010/main" val="626991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7663957" y="1626398"/>
            <a:ext cx="1148930" cy="1130638"/>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a:latin typeface="Liberation Sans" pitchFamily="18"/>
                <a:ea typeface="Microsoft YaHei" pitchFamily="2"/>
                <a:cs typeface="Mangal" pitchFamily="2"/>
              </a:rPr>
              <a:t>Sensor</a:t>
            </a:r>
          </a:p>
        </p:txBody>
      </p:sp>
      <p:sp>
        <p:nvSpPr>
          <p:cNvPr id="4" name="Freeform 3"/>
          <p:cNvSpPr/>
          <p:nvPr/>
        </p:nvSpPr>
        <p:spPr>
          <a:xfrm>
            <a:off x="9183943" y="1641970"/>
            <a:ext cx="1168598" cy="1115066"/>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a:latin typeface="Liberation Sans" pitchFamily="18"/>
                <a:ea typeface="Microsoft YaHei" pitchFamily="2"/>
                <a:cs typeface="Mangal" pitchFamily="2"/>
              </a:rPr>
              <a:t>Server</a:t>
            </a:r>
          </a:p>
        </p:txBody>
      </p:sp>
      <p:sp>
        <p:nvSpPr>
          <p:cNvPr id="5" name="Freeform 4"/>
          <p:cNvSpPr/>
          <p:nvPr/>
        </p:nvSpPr>
        <p:spPr>
          <a:xfrm>
            <a:off x="10841253" y="1656418"/>
            <a:ext cx="1078384" cy="107838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a:latin typeface="Liberation Sans" pitchFamily="18"/>
                <a:ea typeface="Microsoft YaHei" pitchFamily="2"/>
                <a:cs typeface="Mangal" pitchFamily="2"/>
              </a:rPr>
              <a:t>External</a:t>
            </a:r>
          </a:p>
          <a:p>
            <a:pPr algn="ctr" hangingPunct="0"/>
            <a:r>
              <a:rPr lang="en-US" sz="1633" dirty="0">
                <a:latin typeface="Liberation Sans" pitchFamily="18"/>
                <a:ea typeface="Microsoft YaHei" pitchFamily="2"/>
                <a:cs typeface="Mangal" pitchFamily="2"/>
              </a:rPr>
              <a:t>Server</a:t>
            </a:r>
          </a:p>
        </p:txBody>
      </p:sp>
      <p:sp>
        <p:nvSpPr>
          <p:cNvPr id="6" name="Freeform 5"/>
          <p:cNvSpPr/>
          <p:nvPr/>
        </p:nvSpPr>
        <p:spPr>
          <a:xfrm>
            <a:off x="9208458" y="3190002"/>
            <a:ext cx="1164449" cy="1123225"/>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a:latin typeface="Liberation Sans" pitchFamily="18"/>
                <a:ea typeface="Microsoft YaHei" pitchFamily="2"/>
                <a:cs typeface="Mangal" pitchFamily="2"/>
              </a:rPr>
              <a:t>HUD</a:t>
            </a:r>
          </a:p>
        </p:txBody>
      </p:sp>
      <p:sp>
        <p:nvSpPr>
          <p:cNvPr id="7" name="Freeform 6"/>
          <p:cNvSpPr/>
          <p:nvPr/>
        </p:nvSpPr>
        <p:spPr>
          <a:xfrm>
            <a:off x="7646320" y="3182589"/>
            <a:ext cx="1184204" cy="1130638"/>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err="1">
                <a:latin typeface="Liberation Sans" pitchFamily="18"/>
                <a:ea typeface="Microsoft YaHei" pitchFamily="2"/>
                <a:cs typeface="Mangal" pitchFamily="2"/>
              </a:rPr>
              <a:t>Pos</a:t>
            </a:r>
            <a:r>
              <a:rPr lang="en-US" sz="1633" dirty="0">
                <a:latin typeface="Liberation Sans" pitchFamily="18"/>
                <a:ea typeface="Microsoft YaHei" pitchFamily="2"/>
                <a:cs typeface="Mangal" pitchFamily="2"/>
              </a:rPr>
              <a:t>(HUD)</a:t>
            </a:r>
          </a:p>
        </p:txBody>
      </p:sp>
      <p:cxnSp>
        <p:nvCxnSpPr>
          <p:cNvPr id="8" name="Straight Arrow Connector 7"/>
          <p:cNvCxnSpPr>
            <a:stCxn id="20" idx="1"/>
            <a:endCxn id="3" idx="6"/>
          </p:cNvCxnSpPr>
          <p:nvPr/>
        </p:nvCxnSpPr>
        <p:spPr>
          <a:xfrm>
            <a:off x="7106479" y="2188069"/>
            <a:ext cx="557478" cy="3648"/>
          </a:xfrm>
          <a:prstGeom prst="straightConnector1">
            <a:avLst/>
          </a:prstGeom>
          <a:noFill/>
          <a:ln w="0">
            <a:solidFill>
              <a:schemeClr val="tx1"/>
            </a:solidFill>
            <a:prstDash val="solid"/>
            <a:headEnd type="arrow"/>
            <a:tailEnd type="arrow"/>
          </a:ln>
        </p:spPr>
      </p:cxnSp>
      <p:cxnSp>
        <p:nvCxnSpPr>
          <p:cNvPr id="9" name="Straight Arrow Connector 8"/>
          <p:cNvCxnSpPr>
            <a:stCxn id="3" idx="10"/>
            <a:endCxn id="4" idx="6"/>
          </p:cNvCxnSpPr>
          <p:nvPr/>
        </p:nvCxnSpPr>
        <p:spPr>
          <a:xfrm>
            <a:off x="8812887" y="2191717"/>
            <a:ext cx="371056" cy="7786"/>
          </a:xfrm>
          <a:prstGeom prst="straightConnector1">
            <a:avLst/>
          </a:prstGeom>
          <a:noFill/>
          <a:ln w="0">
            <a:solidFill>
              <a:schemeClr val="tx1"/>
            </a:solidFill>
            <a:prstDash val="solid"/>
            <a:headEnd type="arrow"/>
            <a:tailEnd type="arrow"/>
          </a:ln>
        </p:spPr>
      </p:cxnSp>
      <p:cxnSp>
        <p:nvCxnSpPr>
          <p:cNvPr id="10" name="Straight Arrow Connector 9"/>
          <p:cNvCxnSpPr>
            <a:stCxn id="4" idx="2"/>
            <a:endCxn id="6" idx="0"/>
          </p:cNvCxnSpPr>
          <p:nvPr/>
        </p:nvCxnSpPr>
        <p:spPr>
          <a:xfrm>
            <a:off x="9768242" y="2757036"/>
            <a:ext cx="22441" cy="432966"/>
          </a:xfrm>
          <a:prstGeom prst="straightConnector1">
            <a:avLst/>
          </a:prstGeom>
          <a:noFill/>
          <a:ln w="0">
            <a:solidFill>
              <a:schemeClr val="tx1"/>
            </a:solidFill>
            <a:prstDash val="solid"/>
            <a:headEnd type="arrow"/>
            <a:tailEnd type="arrow"/>
          </a:ln>
        </p:spPr>
      </p:cxnSp>
      <p:cxnSp>
        <p:nvCxnSpPr>
          <p:cNvPr id="11" name="Straight Arrow Connector 10"/>
          <p:cNvCxnSpPr>
            <a:stCxn id="3" idx="8"/>
            <a:endCxn id="7" idx="4"/>
          </p:cNvCxnSpPr>
          <p:nvPr/>
        </p:nvCxnSpPr>
        <p:spPr>
          <a:xfrm>
            <a:off x="8238422" y="2757036"/>
            <a:ext cx="0" cy="425553"/>
          </a:xfrm>
          <a:prstGeom prst="straightConnector1">
            <a:avLst/>
          </a:prstGeom>
          <a:noFill/>
          <a:ln w="0">
            <a:solidFill>
              <a:schemeClr val="tx1"/>
            </a:solidFill>
            <a:prstDash val="solid"/>
            <a:headEnd type="arrow"/>
            <a:tailEnd type="arrow"/>
          </a:ln>
        </p:spPr>
      </p:cxnSp>
      <p:cxnSp>
        <p:nvCxnSpPr>
          <p:cNvPr id="12" name="Straight Arrow Connector 11"/>
          <p:cNvCxnSpPr>
            <a:stCxn id="4" idx="10"/>
            <a:endCxn id="5" idx="3"/>
          </p:cNvCxnSpPr>
          <p:nvPr/>
        </p:nvCxnSpPr>
        <p:spPr>
          <a:xfrm flipV="1">
            <a:off x="10352541" y="2195610"/>
            <a:ext cx="488712" cy="3893"/>
          </a:xfrm>
          <a:prstGeom prst="straightConnector1">
            <a:avLst/>
          </a:prstGeom>
          <a:noFill/>
          <a:ln w="0">
            <a:solidFill>
              <a:schemeClr val="tx1"/>
            </a:solidFill>
            <a:prstDash val="solid"/>
            <a:headEnd type="arrow"/>
            <a:tailEnd type="arrow"/>
          </a:ln>
        </p:spPr>
      </p:cxnSp>
      <p:sp>
        <p:nvSpPr>
          <p:cNvPr id="13" name="TextBox 12"/>
          <p:cNvSpPr txBox="1"/>
          <p:nvPr/>
        </p:nvSpPr>
        <p:spPr>
          <a:xfrm>
            <a:off x="505304" y="2878847"/>
            <a:ext cx="7564156" cy="1851774"/>
          </a:xfrm>
          <a:prstGeom prst="rect">
            <a:avLst/>
          </a:prstGeom>
          <a:noFill/>
          <a:ln>
            <a:noFill/>
          </a:ln>
        </p:spPr>
        <p:txBody>
          <a:bodyPr vert="horz" wrap="none" lIns="81646" tIns="40823" rIns="81646" bIns="40823" anchorCtr="0" compatLnSpc="0">
            <a:spAutoFit/>
          </a:bodyPr>
          <a:lstStyle/>
          <a:p>
            <a:pPr hangingPunct="0">
              <a:defRPr sz="1600"/>
            </a:pPr>
            <a:r>
              <a:rPr lang="en-US" sz="2000" dirty="0">
                <a:latin typeface="Liberation Sans" pitchFamily="18"/>
                <a:ea typeface="Microsoft YaHei" pitchFamily="2"/>
                <a:cs typeface="Mangal" pitchFamily="2"/>
              </a:rPr>
              <a:t>Significant Numbers:</a:t>
            </a:r>
          </a:p>
          <a:p>
            <a:pPr hangingPunct="0">
              <a:defRPr sz="1600"/>
            </a:pPr>
            <a:r>
              <a:rPr lang="en-US" sz="2000" dirty="0">
                <a:latin typeface="Liberation Sans" pitchFamily="18"/>
                <a:ea typeface="Microsoft YaHei" pitchFamily="2"/>
                <a:cs typeface="Mangal" pitchFamily="2"/>
              </a:rPr>
              <a:t>	Localhost Combined:  747</a:t>
            </a:r>
          </a:p>
          <a:p>
            <a:pPr hangingPunct="0">
              <a:defRPr sz="1600"/>
            </a:pPr>
            <a:r>
              <a:rPr lang="en-US" sz="2000" dirty="0">
                <a:latin typeface="Liberation Sans" pitchFamily="18"/>
                <a:ea typeface="Microsoft YaHei" pitchFamily="2"/>
                <a:cs typeface="Mangal" pitchFamily="2"/>
              </a:rPr>
              <a:t>	Node Internal Serial:   s * [163]</a:t>
            </a:r>
          </a:p>
          <a:p>
            <a:pPr hangingPunct="0">
              <a:defRPr sz="1600"/>
            </a:pPr>
            <a:r>
              <a:rPr lang="en-US" sz="2000" dirty="0">
                <a:latin typeface="Liberation Sans" pitchFamily="18"/>
                <a:ea typeface="Microsoft YaHei" pitchFamily="2"/>
                <a:cs typeface="Mangal" pitchFamily="2"/>
              </a:rPr>
              <a:t>	Node Internal Socket: [984] + n * [753]</a:t>
            </a:r>
          </a:p>
          <a:p>
            <a:pPr hangingPunct="0">
              <a:defRPr sz="1600"/>
            </a:pPr>
            <a:r>
              <a:rPr lang="en-US" sz="2000" dirty="0">
                <a:latin typeface="Liberation Sans" pitchFamily="18"/>
                <a:ea typeface="Microsoft YaHei" pitchFamily="2"/>
                <a:cs typeface="Mangal" pitchFamily="2"/>
              </a:rPr>
              <a:t>	All External Socket:    n * (n-1) * [753]</a:t>
            </a:r>
          </a:p>
          <a:p>
            <a:pPr hangingPunct="0">
              <a:defRPr sz="1600"/>
            </a:pPr>
            <a:r>
              <a:rPr lang="en-US" sz="2000" dirty="0">
                <a:latin typeface="Liberation Sans" pitchFamily="18"/>
                <a:ea typeface="Microsoft YaHei" pitchFamily="2"/>
                <a:cs typeface="Mangal" pitchFamily="2"/>
              </a:rPr>
              <a:t>	Total:                           n * 984 + (n*n) * [753] + n * s * [163]</a:t>
            </a:r>
          </a:p>
        </p:txBody>
      </p:sp>
      <p:sp>
        <p:nvSpPr>
          <p:cNvPr id="14" name="TextBox 13"/>
          <p:cNvSpPr txBox="1"/>
          <p:nvPr/>
        </p:nvSpPr>
        <p:spPr>
          <a:xfrm>
            <a:off x="518180" y="1023090"/>
            <a:ext cx="4763903" cy="1851774"/>
          </a:xfrm>
          <a:prstGeom prst="rect">
            <a:avLst/>
          </a:prstGeom>
          <a:noFill/>
          <a:ln>
            <a:noFill/>
          </a:ln>
        </p:spPr>
        <p:txBody>
          <a:bodyPr vert="horz" wrap="none" lIns="81646" tIns="40823" rIns="81646" bIns="40823" anchorCtr="0" compatLnSpc="0">
            <a:spAutoFit/>
          </a:bodyPr>
          <a:lstStyle/>
          <a:p>
            <a:pPr hangingPunct="0">
              <a:defRPr sz="1600"/>
            </a:pPr>
            <a:r>
              <a:rPr lang="en-US" sz="2000" dirty="0">
                <a:latin typeface="Liberation Sans" pitchFamily="18"/>
                <a:ea typeface="Microsoft YaHei" pitchFamily="2"/>
                <a:cs typeface="Mangal" pitchFamily="2"/>
              </a:rPr>
              <a:t>Estimated Data Rate Requirements:</a:t>
            </a:r>
          </a:p>
          <a:p>
            <a:pPr hangingPunct="0">
              <a:defRPr sz="1600"/>
            </a:pPr>
            <a:r>
              <a:rPr lang="en-US" sz="2000" dirty="0">
                <a:latin typeface="Liberation Sans" pitchFamily="18"/>
                <a:ea typeface="Microsoft YaHei" pitchFamily="2"/>
                <a:cs typeface="Mangal" pitchFamily="2"/>
              </a:rPr>
              <a:t>MCU             -&gt;Sensor:  s * [148, 15]</a:t>
            </a:r>
          </a:p>
          <a:p>
            <a:pPr hangingPunct="0">
              <a:defRPr sz="1600"/>
            </a:pPr>
            <a:r>
              <a:rPr lang="en-US" sz="2000" dirty="0">
                <a:latin typeface="Liberation Sans" pitchFamily="18"/>
                <a:ea typeface="Microsoft YaHei" pitchFamily="2"/>
                <a:cs typeface="Mangal" pitchFamily="2"/>
              </a:rPr>
              <a:t>Sensor           -&gt;Server:   [735, 12]</a:t>
            </a:r>
          </a:p>
          <a:p>
            <a:pPr hangingPunct="0">
              <a:defRPr sz="1600"/>
            </a:pPr>
            <a:r>
              <a:rPr lang="en-US" sz="2000" dirty="0">
                <a:latin typeface="Liberation Sans" pitchFamily="18"/>
                <a:ea typeface="Microsoft YaHei" pitchFamily="2"/>
                <a:cs typeface="Mangal" pitchFamily="2"/>
              </a:rPr>
              <a:t>HUD             -&gt;Server:   [18 + n*18,  n*738]</a:t>
            </a:r>
          </a:p>
          <a:p>
            <a:pPr hangingPunct="0">
              <a:defRPr sz="1600"/>
            </a:pPr>
            <a:r>
              <a:rPr lang="en-US" sz="2000" dirty="0" err="1">
                <a:latin typeface="Liberation Sans" pitchFamily="18"/>
                <a:ea typeface="Microsoft YaHei" pitchFamily="2"/>
                <a:cs typeface="Mangal" pitchFamily="2"/>
              </a:rPr>
              <a:t>Pos</a:t>
            </a:r>
            <a:r>
              <a:rPr lang="en-US" sz="2000" dirty="0">
                <a:latin typeface="Liberation Sans" pitchFamily="18"/>
                <a:ea typeface="Microsoft YaHei" pitchFamily="2"/>
                <a:cs typeface="Mangal" pitchFamily="2"/>
              </a:rPr>
              <a:t> (HUD)    -&gt;Sensor:  [220, 17]</a:t>
            </a:r>
          </a:p>
          <a:p>
            <a:pPr hangingPunct="0">
              <a:defRPr sz="1600"/>
            </a:pPr>
            <a:r>
              <a:rPr lang="en-US" sz="2000" dirty="0">
                <a:latin typeface="Liberation Sans" pitchFamily="18"/>
                <a:ea typeface="Microsoft YaHei" pitchFamily="2"/>
                <a:cs typeface="Mangal" pitchFamily="2"/>
              </a:rPr>
              <a:t>Each Server   -&gt;Server:  [18, 735]</a:t>
            </a:r>
          </a:p>
        </p:txBody>
      </p:sp>
      <p:sp>
        <p:nvSpPr>
          <p:cNvPr id="16" name="TextBox 15"/>
          <p:cNvSpPr txBox="1"/>
          <p:nvPr/>
        </p:nvSpPr>
        <p:spPr>
          <a:xfrm>
            <a:off x="45632" y="4787820"/>
            <a:ext cx="8987430" cy="1851774"/>
          </a:xfrm>
          <a:prstGeom prst="rect">
            <a:avLst/>
          </a:prstGeom>
          <a:noFill/>
          <a:ln w="0">
            <a:solidFill>
              <a:srgbClr val="000000"/>
            </a:solidFill>
            <a:prstDash val="solid"/>
          </a:ln>
        </p:spPr>
        <p:txBody>
          <a:bodyPr vert="horz" wrap="none" lIns="81646" tIns="40823" rIns="81646" bIns="40823" anchorCtr="0" compatLnSpc="0">
            <a:spAutoFit/>
          </a:bodyPr>
          <a:lstStyle/>
          <a:p>
            <a:pPr hangingPunct="0">
              <a:defRPr sz="1500"/>
            </a:pPr>
            <a:r>
              <a:rPr lang="en-US" sz="2000" dirty="0">
                <a:latin typeface="Liberation Sans" pitchFamily="18"/>
                <a:ea typeface="Microsoft YaHei" pitchFamily="2"/>
                <a:cs typeface="Mangal" pitchFamily="2"/>
              </a:rPr>
              <a:t>Key:</a:t>
            </a:r>
          </a:p>
          <a:p>
            <a:pPr hangingPunct="0">
              <a:defRPr sz="1500"/>
            </a:pPr>
            <a:r>
              <a:rPr lang="en-US" sz="2000" dirty="0">
                <a:latin typeface="Liberation Sans" pitchFamily="18"/>
                <a:ea typeface="Microsoft YaHei" pitchFamily="2"/>
                <a:cs typeface="Mangal" pitchFamily="2"/>
              </a:rPr>
              <a:t>	Rate Units:</a:t>
            </a:r>
          </a:p>
          <a:p>
            <a:pPr hangingPunct="0">
              <a:defRPr sz="1500"/>
            </a:pPr>
            <a:r>
              <a:rPr lang="en-US" sz="2000" dirty="0">
                <a:latin typeface="Liberation Sans" pitchFamily="18"/>
                <a:ea typeface="Microsoft YaHei" pitchFamily="2"/>
                <a:cs typeface="Mangal" pitchFamily="2"/>
              </a:rPr>
              <a:t>		[Up/Down] (Bytes/Sec) * (Refresh Rate)</a:t>
            </a:r>
          </a:p>
          <a:p>
            <a:pPr hangingPunct="0">
              <a:defRPr sz="1500"/>
            </a:pPr>
            <a:r>
              <a:rPr lang="en-US" sz="2000" dirty="0">
                <a:latin typeface="Liberation Sans" pitchFamily="18"/>
                <a:ea typeface="Microsoft YaHei" pitchFamily="2"/>
                <a:cs typeface="Mangal" pitchFamily="2"/>
              </a:rPr>
              <a:t>	Expansion Scaling:</a:t>
            </a:r>
          </a:p>
          <a:p>
            <a:pPr hangingPunct="0">
              <a:defRPr sz="1500"/>
            </a:pPr>
            <a:r>
              <a:rPr lang="en-US" sz="2000" dirty="0">
                <a:latin typeface="Liberation Sans" pitchFamily="18"/>
                <a:ea typeface="Microsoft YaHei" pitchFamily="2"/>
                <a:cs typeface="Mangal" pitchFamily="2"/>
              </a:rPr>
              <a:t>		s → Number of Serial Sensor MCU Node Per Node (Normally s=1)</a:t>
            </a:r>
          </a:p>
          <a:p>
            <a:pPr hangingPunct="0">
              <a:defRPr sz="1500"/>
            </a:pPr>
            <a:r>
              <a:rPr lang="en-US" sz="2000" dirty="0">
                <a:latin typeface="Liberation Sans" pitchFamily="18"/>
                <a:ea typeface="Microsoft YaHei" pitchFamily="2"/>
                <a:cs typeface="Mangal" pitchFamily="2"/>
              </a:rPr>
              <a:t>		n → Number of Nodes Total (Normally n &gt; 1)</a:t>
            </a:r>
          </a:p>
        </p:txBody>
      </p:sp>
      <p:sp>
        <p:nvSpPr>
          <p:cNvPr id="20" name="Freeform 19"/>
          <p:cNvSpPr/>
          <p:nvPr/>
        </p:nvSpPr>
        <p:spPr>
          <a:xfrm>
            <a:off x="5991523" y="1619102"/>
            <a:ext cx="1114956" cy="113793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a:latin typeface="Liberation Sans" pitchFamily="18"/>
                <a:ea typeface="Microsoft YaHei" pitchFamily="2"/>
                <a:cs typeface="Mangal" pitchFamily="2"/>
              </a:rPr>
              <a:t>MCU</a:t>
            </a:r>
          </a:p>
        </p:txBody>
      </p:sp>
      <p:sp>
        <p:nvSpPr>
          <p:cNvPr id="48" name="Slide Number Placeholder 47"/>
          <p:cNvSpPr>
            <a:spLocks noGrp="1"/>
          </p:cNvSpPr>
          <p:nvPr>
            <p:ph type="sldNum" sz="quarter" idx="12"/>
          </p:nvPr>
        </p:nvSpPr>
        <p:spPr/>
        <p:txBody>
          <a:bodyPr/>
          <a:lstStyle/>
          <a:p>
            <a:fld id="{D57F1E4F-1CFF-5643-939E-02111984F565}" type="slidenum">
              <a:rPr lang="en-US" smtClean="0">
                <a:solidFill>
                  <a:prstClr val="white">
                    <a:tint val="75000"/>
                  </a:prstClr>
                </a:solidFill>
              </a:rPr>
              <a:pPr/>
              <a:t>27</a:t>
            </a:fld>
            <a:endParaRPr lang="en-US" dirty="0">
              <a:solidFill>
                <a:prstClr val="white">
                  <a:tint val="75000"/>
                </a:prstClr>
              </a:solidFill>
            </a:endParaRPr>
          </a:p>
        </p:txBody>
      </p:sp>
      <p:sp>
        <p:nvSpPr>
          <p:cNvPr id="49" name="Title 1"/>
          <p:cNvSpPr txBox="1">
            <a:spLocks/>
          </p:cNvSpPr>
          <p:nvPr/>
        </p:nvSpPr>
        <p:spPr>
          <a:xfrm>
            <a:off x="420819" y="150177"/>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Winter Progress - Software</a:t>
            </a:r>
          </a:p>
        </p:txBody>
      </p:sp>
      <p:sp>
        <p:nvSpPr>
          <p:cNvPr id="54" name="TextBox 53"/>
          <p:cNvSpPr txBox="1"/>
          <p:nvPr/>
        </p:nvSpPr>
        <p:spPr>
          <a:xfrm>
            <a:off x="9033062" y="4787820"/>
            <a:ext cx="3158938" cy="1477328"/>
          </a:xfrm>
          <a:prstGeom prst="rect">
            <a:avLst/>
          </a:prstGeom>
          <a:noFill/>
        </p:spPr>
        <p:txBody>
          <a:bodyPr wrap="square" rtlCol="0">
            <a:spAutoFit/>
          </a:bodyPr>
          <a:lstStyle/>
          <a:p>
            <a:r>
              <a:rPr lang="en-US" dirty="0"/>
              <a:t>For Example:</a:t>
            </a:r>
          </a:p>
          <a:p>
            <a:r>
              <a:rPr lang="en-US" dirty="0"/>
              <a:t> </a:t>
            </a:r>
          </a:p>
          <a:p>
            <a:r>
              <a:rPr lang="en-US" dirty="0"/>
              <a:t>n=5, s=1 Total: 23,810 bps</a:t>
            </a:r>
          </a:p>
          <a:p>
            <a:endParaRPr lang="en-US" dirty="0"/>
          </a:p>
          <a:p>
            <a:r>
              <a:rPr lang="en-US" dirty="0"/>
              <a:t>n=10, s=1 Total: 86,770 bps</a:t>
            </a:r>
          </a:p>
        </p:txBody>
      </p:sp>
    </p:spTree>
    <p:extLst>
      <p:ext uri="{BB962C8B-B14F-4D97-AF65-F5344CB8AC3E}">
        <p14:creationId xmlns:p14="http://schemas.microsoft.com/office/powerpoint/2010/main" val="4226607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Winter Progress - Software</a:t>
            </a:r>
          </a:p>
        </p:txBody>
      </p:sp>
      <p:sp>
        <p:nvSpPr>
          <p:cNvPr id="3" name="Content Placeholder 2"/>
          <p:cNvSpPr>
            <a:spLocks noGrp="1"/>
          </p:cNvSpPr>
          <p:nvPr>
            <p:ph idx="1"/>
          </p:nvPr>
        </p:nvSpPr>
        <p:spPr>
          <a:xfrm>
            <a:off x="-2599" y="1524615"/>
            <a:ext cx="4888378" cy="4752753"/>
          </a:xfrm>
        </p:spPr>
        <p:txBody>
          <a:bodyPr>
            <a:normAutofit fontScale="77500" lnSpcReduction="20000"/>
          </a:bodyPr>
          <a:lstStyle/>
          <a:p>
            <a:r>
              <a:rPr lang="en-US" dirty="0"/>
              <a:t>Break from previous design</a:t>
            </a:r>
          </a:p>
          <a:p>
            <a:pPr lvl="1"/>
            <a:r>
              <a:rPr lang="en-US" dirty="0"/>
              <a:t>Less-‘busy’ display</a:t>
            </a:r>
          </a:p>
          <a:p>
            <a:pPr lvl="1"/>
            <a:r>
              <a:rPr lang="en-US" dirty="0"/>
              <a:t>Tree cover</a:t>
            </a:r>
          </a:p>
          <a:p>
            <a:pPr lvl="1"/>
            <a:r>
              <a:rPr lang="en-US" dirty="0"/>
              <a:t>Implementation Time</a:t>
            </a:r>
          </a:p>
          <a:p>
            <a:r>
              <a:rPr lang="en-US" dirty="0"/>
              <a:t>Server Communications</a:t>
            </a:r>
          </a:p>
          <a:p>
            <a:pPr lvl="1"/>
            <a:r>
              <a:rPr lang="en-US" dirty="0" err="1"/>
              <a:t>WiFi</a:t>
            </a:r>
            <a:endParaRPr lang="en-US" dirty="0"/>
          </a:p>
          <a:p>
            <a:r>
              <a:rPr lang="en-US" dirty="0"/>
              <a:t>Air / Paint level </a:t>
            </a:r>
          </a:p>
          <a:p>
            <a:r>
              <a:rPr lang="en-US" dirty="0"/>
              <a:t>Teammate position indicator</a:t>
            </a:r>
          </a:p>
          <a:p>
            <a:pPr lvl="1"/>
            <a:r>
              <a:rPr lang="en-US" dirty="0" err="1"/>
              <a:t>Lat</a:t>
            </a:r>
            <a:r>
              <a:rPr lang="en-US" dirty="0"/>
              <a:t>/Longs and headings</a:t>
            </a:r>
          </a:p>
          <a:p>
            <a:pPr lvl="1"/>
            <a:r>
              <a:rPr lang="en-US" dirty="0" err="1"/>
              <a:t>Haversine</a:t>
            </a:r>
            <a:r>
              <a:rPr lang="en-US" dirty="0"/>
              <a:t> Formula</a:t>
            </a:r>
          </a:p>
          <a:p>
            <a:r>
              <a:rPr lang="en-US" dirty="0"/>
              <a:t>User’s heading and scope scale</a:t>
            </a:r>
          </a:p>
          <a:p>
            <a:r>
              <a:rPr lang="en-US" dirty="0"/>
              <a:t>GUI work is complete</a:t>
            </a:r>
          </a:p>
          <a:p>
            <a:r>
              <a:rPr lang="en-US" dirty="0"/>
              <a:t>In process of executing on HUD</a:t>
            </a:r>
          </a:p>
          <a:p>
            <a:pPr lvl="1"/>
            <a:r>
              <a:rPr lang="en-US" dirty="0"/>
              <a:t>Configure App permissions properly</a:t>
            </a:r>
          </a:p>
          <a:p>
            <a:pPr lvl="1"/>
            <a:r>
              <a:rPr lang="en-US" dirty="0"/>
              <a:t>HUD API Interfacing</a:t>
            </a:r>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28</a:t>
            </a:fld>
            <a:endParaRPr lang="en-US" dirty="0">
              <a:solidFill>
                <a:prstClr val="white">
                  <a:tint val="75000"/>
                </a:prst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597" y="1853248"/>
            <a:ext cx="7301184" cy="4095489"/>
          </a:xfrm>
          <a:prstGeom prst="rect">
            <a:avLst/>
          </a:prstGeom>
        </p:spPr>
      </p:pic>
    </p:spTree>
    <p:extLst>
      <p:ext uri="{BB962C8B-B14F-4D97-AF65-F5344CB8AC3E}">
        <p14:creationId xmlns:p14="http://schemas.microsoft.com/office/powerpoint/2010/main" val="1734631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Progress - Hardware</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29</a:t>
            </a:fld>
            <a:endParaRPr lang="en-US" dirty="0">
              <a:solidFill>
                <a:prstClr val="white">
                  <a:tint val="75000"/>
                </a:prstClr>
              </a:solidFill>
            </a:endParaRPr>
          </a:p>
        </p:txBody>
      </p:sp>
      <p:pic>
        <p:nvPicPr>
          <p:cNvPr id="5" name="Picture 4"/>
          <p:cNvPicPr>
            <a:picLocks noChangeAspect="1"/>
          </p:cNvPicPr>
          <p:nvPr/>
        </p:nvPicPr>
        <p:blipFill>
          <a:blip r:embed="rId2"/>
          <a:stretch>
            <a:fillRect/>
          </a:stretch>
        </p:blipFill>
        <p:spPr>
          <a:xfrm>
            <a:off x="1034317" y="2108718"/>
            <a:ext cx="4314155" cy="3265788"/>
          </a:xfrm>
          <a:prstGeom prst="rect">
            <a:avLst/>
          </a:prstGeom>
        </p:spPr>
      </p:pic>
      <p:pic>
        <p:nvPicPr>
          <p:cNvPr id="6" name="Picture 5"/>
          <p:cNvPicPr>
            <a:picLocks noChangeAspect="1"/>
          </p:cNvPicPr>
          <p:nvPr/>
        </p:nvPicPr>
        <p:blipFill>
          <a:blip r:embed="rId3"/>
          <a:stretch>
            <a:fillRect/>
          </a:stretch>
        </p:blipFill>
        <p:spPr>
          <a:xfrm>
            <a:off x="6499627" y="2108718"/>
            <a:ext cx="4272012" cy="3265788"/>
          </a:xfrm>
          <a:prstGeom prst="rect">
            <a:avLst/>
          </a:prstGeom>
        </p:spPr>
      </p:pic>
      <p:sp>
        <p:nvSpPr>
          <p:cNvPr id="7" name="TextBox 6"/>
          <p:cNvSpPr txBox="1"/>
          <p:nvPr/>
        </p:nvSpPr>
        <p:spPr>
          <a:xfrm>
            <a:off x="1656236" y="5629976"/>
            <a:ext cx="3398808" cy="646331"/>
          </a:xfrm>
          <a:prstGeom prst="rect">
            <a:avLst/>
          </a:prstGeom>
          <a:noFill/>
        </p:spPr>
        <p:txBody>
          <a:bodyPr wrap="square" rtlCol="0">
            <a:spAutoFit/>
          </a:bodyPr>
          <a:lstStyle/>
          <a:p>
            <a:r>
              <a:rPr lang="en-US" dirty="0"/>
              <a:t>Solidworks 3D Model of Air Tank Attachment</a:t>
            </a:r>
          </a:p>
        </p:txBody>
      </p:sp>
      <p:sp>
        <p:nvSpPr>
          <p:cNvPr id="8" name="TextBox 7"/>
          <p:cNvSpPr txBox="1"/>
          <p:nvPr/>
        </p:nvSpPr>
        <p:spPr>
          <a:xfrm>
            <a:off x="6996614" y="5629975"/>
            <a:ext cx="3278038" cy="646331"/>
          </a:xfrm>
          <a:prstGeom prst="rect">
            <a:avLst/>
          </a:prstGeom>
          <a:noFill/>
        </p:spPr>
        <p:txBody>
          <a:bodyPr wrap="square" rtlCol="0">
            <a:spAutoFit/>
          </a:bodyPr>
          <a:lstStyle/>
          <a:p>
            <a:r>
              <a:rPr lang="en-US" dirty="0"/>
              <a:t>Realized Air Tank Attachment with Circuitry</a:t>
            </a:r>
          </a:p>
        </p:txBody>
      </p:sp>
    </p:spTree>
    <p:extLst>
      <p:ext uri="{BB962C8B-B14F-4D97-AF65-F5344CB8AC3E}">
        <p14:creationId xmlns:p14="http://schemas.microsoft.com/office/powerpoint/2010/main" val="4275888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p:txBody>
          <a:bodyPr>
            <a:normAutofit/>
          </a:bodyPr>
          <a:lstStyle/>
          <a:p>
            <a:r>
              <a:rPr lang="en-US" dirty="0"/>
              <a:t>Our research indicates that there is currently no single product available that addresses all of the most common distractions that a player faces while playing the game of paintball.</a:t>
            </a:r>
          </a:p>
          <a:p>
            <a:pPr lvl="1"/>
            <a:r>
              <a:rPr lang="en-US" dirty="0"/>
              <a:t>Teammate location</a:t>
            </a:r>
          </a:p>
          <a:p>
            <a:pPr lvl="1"/>
            <a:r>
              <a:rPr lang="en-US" dirty="0"/>
              <a:t>Air pressure remaining</a:t>
            </a:r>
          </a:p>
          <a:p>
            <a:pPr lvl="1"/>
            <a:r>
              <a:rPr lang="en-US" dirty="0"/>
              <a:t>Paintballs remaining</a:t>
            </a:r>
          </a:p>
          <a:p>
            <a:r>
              <a:rPr lang="en-US" dirty="0"/>
              <a:t>We utilized various sensors, a display, and a communication network to develop a single system which alleviates these distractions.</a:t>
            </a:r>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3</a:t>
            </a:fld>
            <a:endParaRPr lang="en-US" dirty="0">
              <a:solidFill>
                <a:prstClr val="white">
                  <a:tint val="75000"/>
                </a:prstClr>
              </a:solidFill>
            </a:endParaRPr>
          </a:p>
        </p:txBody>
      </p:sp>
    </p:spTree>
    <p:extLst>
      <p:ext uri="{BB962C8B-B14F-4D97-AF65-F5344CB8AC3E}">
        <p14:creationId xmlns:p14="http://schemas.microsoft.com/office/powerpoint/2010/main" val="3029737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Comments</a:t>
            </a:r>
          </a:p>
        </p:txBody>
      </p:sp>
      <p:sp>
        <p:nvSpPr>
          <p:cNvPr id="3" name="Content Placeholder 2"/>
          <p:cNvSpPr>
            <a:spLocks noGrp="1"/>
          </p:cNvSpPr>
          <p:nvPr>
            <p:ph idx="1"/>
          </p:nvPr>
        </p:nvSpPr>
        <p:spPr>
          <a:xfrm>
            <a:off x="1103312" y="2052918"/>
            <a:ext cx="9947865" cy="4195481"/>
          </a:xfrm>
        </p:spPr>
        <p:txBody>
          <a:bodyPr>
            <a:normAutofit lnSpcReduction="10000"/>
          </a:bodyPr>
          <a:lstStyle/>
          <a:p>
            <a:r>
              <a:rPr lang="en-US" dirty="0"/>
              <a:t>“Is it possible that the P.E.T.E.R.S. could be utilized for malicious purposes?” (Paraphrased)</a:t>
            </a:r>
          </a:p>
          <a:p>
            <a:pPr lvl="1"/>
            <a:r>
              <a:rPr lang="en-US" dirty="0"/>
              <a:t>Yes, but the same could be said for any piece of communication equipment</a:t>
            </a:r>
          </a:p>
          <a:p>
            <a:pPr lvl="1"/>
            <a:r>
              <a:rPr lang="en-US" dirty="0"/>
              <a:t>System would be useless to that end in its current state </a:t>
            </a:r>
          </a:p>
          <a:p>
            <a:pPr lvl="2"/>
            <a:r>
              <a:rPr lang="en-US" dirty="0"/>
              <a:t>Utilizes unencrypted transmission</a:t>
            </a:r>
          </a:p>
          <a:p>
            <a:pPr lvl="2"/>
            <a:r>
              <a:rPr lang="en-US" dirty="0"/>
              <a:t>Communication effected via a </a:t>
            </a:r>
            <a:r>
              <a:rPr lang="en-US" dirty="0" err="1"/>
              <a:t>jammable</a:t>
            </a:r>
            <a:r>
              <a:rPr lang="en-US" dirty="0"/>
              <a:t>, consumer </a:t>
            </a:r>
            <a:r>
              <a:rPr lang="en-US" dirty="0" err="1"/>
              <a:t>WiFi</a:t>
            </a:r>
            <a:r>
              <a:rPr lang="en-US" dirty="0"/>
              <a:t> network</a:t>
            </a:r>
          </a:p>
          <a:p>
            <a:r>
              <a:rPr lang="en-US" dirty="0"/>
              <a:t>“Design content of E.E. vs Design of Software should be explicitly stated”</a:t>
            </a:r>
          </a:p>
          <a:p>
            <a:pPr lvl="1"/>
            <a:r>
              <a:rPr lang="en-US" dirty="0"/>
              <a:t>Hardware design and circuit construction was simplified by heavy inclusion of COTS </a:t>
            </a:r>
          </a:p>
          <a:p>
            <a:pPr lvl="1"/>
            <a:r>
              <a:rPr lang="en-US" dirty="0"/>
              <a:t>Various electrical design considerations, nonetheless</a:t>
            </a:r>
          </a:p>
          <a:p>
            <a:pPr lvl="1"/>
            <a:r>
              <a:rPr lang="en-US" dirty="0"/>
              <a:t>Software to link all elements and display data is all custom designed and implemented</a:t>
            </a:r>
          </a:p>
          <a:p>
            <a:pPr marL="0" indent="0">
              <a:buNone/>
            </a:pP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30</a:t>
            </a:fld>
            <a:endParaRPr lang="en-US" dirty="0">
              <a:solidFill>
                <a:prstClr val="white">
                  <a:tint val="75000"/>
                </a:prstClr>
              </a:solidFill>
            </a:endParaRPr>
          </a:p>
        </p:txBody>
      </p:sp>
    </p:spTree>
    <p:extLst>
      <p:ext uri="{BB962C8B-B14F-4D97-AF65-F5344CB8AC3E}">
        <p14:creationId xmlns:p14="http://schemas.microsoft.com/office/powerpoint/2010/main" val="3964996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18" y="69636"/>
            <a:ext cx="9404723" cy="1400530"/>
          </a:xfrm>
        </p:spPr>
        <p:txBody>
          <a:bodyPr/>
          <a:lstStyle/>
          <a:p>
            <a:r>
              <a:rPr lang="en-US" dirty="0"/>
              <a:t>Work Schedule / Timeline</a:t>
            </a:r>
          </a:p>
        </p:txBody>
      </p:sp>
      <p:sp>
        <p:nvSpPr>
          <p:cNvPr id="3" name="Slide Number Placeholder 2"/>
          <p:cNvSpPr>
            <a:spLocks noGrp="1"/>
          </p:cNvSpPr>
          <p:nvPr>
            <p:ph type="sldNum" sz="quarter" idx="12"/>
          </p:nvPr>
        </p:nvSpPr>
        <p:spPr/>
        <p:txBody>
          <a:bodyPr/>
          <a:lstStyle/>
          <a:p>
            <a:fld id="{D57F1E4F-1CFF-5643-939E-02111984F565}" type="slidenum">
              <a:rPr lang="en-US" smtClean="0">
                <a:solidFill>
                  <a:prstClr val="white">
                    <a:tint val="75000"/>
                  </a:prstClr>
                </a:solidFill>
              </a:rPr>
              <a:pPr/>
              <a:t>31</a:t>
            </a:fld>
            <a:endParaRPr lang="en-US" dirty="0">
              <a:solidFill>
                <a:prstClr val="white">
                  <a:tint val="75000"/>
                </a:prstClr>
              </a:solidFill>
            </a:endParaRPr>
          </a:p>
        </p:txBody>
      </p:sp>
      <p:graphicFrame>
        <p:nvGraphicFramePr>
          <p:cNvPr id="7" name="Content Placeholder 6"/>
          <p:cNvGraphicFramePr>
            <a:graphicFrameLocks noGrp="1"/>
          </p:cNvGraphicFramePr>
          <p:nvPr>
            <p:ph idx="1"/>
          </p:nvPr>
        </p:nvGraphicFramePr>
        <p:xfrm>
          <a:off x="205651" y="973851"/>
          <a:ext cx="10356183" cy="53961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33584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32</a:t>
            </a:fld>
            <a:endParaRPr lang="en-US" dirty="0">
              <a:solidFill>
                <a:prstClr val="white">
                  <a:tint val="75000"/>
                </a:prstClr>
              </a:solidFill>
            </a:endParaRPr>
          </a:p>
        </p:txBody>
      </p:sp>
      <p:pic>
        <p:nvPicPr>
          <p:cNvPr id="7" name="Picture 6"/>
          <p:cNvPicPr>
            <a:picLocks noChangeAspect="1"/>
          </p:cNvPicPr>
          <p:nvPr/>
        </p:nvPicPr>
        <p:blipFill>
          <a:blip r:embed="rId2"/>
          <a:stretch>
            <a:fillRect/>
          </a:stretch>
        </p:blipFill>
        <p:spPr>
          <a:xfrm>
            <a:off x="307346" y="60668"/>
            <a:ext cx="11577307" cy="6736664"/>
          </a:xfrm>
          <a:prstGeom prst="rect">
            <a:avLst/>
          </a:prstGeom>
        </p:spPr>
      </p:pic>
    </p:spTree>
    <p:extLst>
      <p:ext uri="{BB962C8B-B14F-4D97-AF65-F5344CB8AC3E}">
        <p14:creationId xmlns:p14="http://schemas.microsoft.com/office/powerpoint/2010/main" val="3647712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33</a:t>
            </a:fld>
            <a:endParaRPr lang="en-US" dirty="0">
              <a:solidFill>
                <a:prstClr val="white">
                  <a:tint val="75000"/>
                </a:prstClr>
              </a:solidFill>
            </a:endParaRPr>
          </a:p>
        </p:txBody>
      </p:sp>
      <p:pic>
        <p:nvPicPr>
          <p:cNvPr id="6" name="Picture 5"/>
          <p:cNvPicPr>
            <a:picLocks noChangeAspect="1"/>
          </p:cNvPicPr>
          <p:nvPr/>
        </p:nvPicPr>
        <p:blipFill>
          <a:blip r:embed="rId2"/>
          <a:stretch>
            <a:fillRect/>
          </a:stretch>
        </p:blipFill>
        <p:spPr>
          <a:xfrm>
            <a:off x="286081" y="295729"/>
            <a:ext cx="11577307" cy="4127350"/>
          </a:xfrm>
          <a:prstGeom prst="rect">
            <a:avLst/>
          </a:prstGeom>
        </p:spPr>
      </p:pic>
    </p:spTree>
    <p:extLst>
      <p:ext uri="{BB962C8B-B14F-4D97-AF65-F5344CB8AC3E}">
        <p14:creationId xmlns:p14="http://schemas.microsoft.com/office/powerpoint/2010/main" val="942470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34</a:t>
            </a:fld>
            <a:endParaRPr lang="en-US" dirty="0">
              <a:solidFill>
                <a:prstClr val="white">
                  <a:tint val="75000"/>
                </a:prstClr>
              </a:solidFill>
            </a:endParaRPr>
          </a:p>
        </p:txBody>
      </p:sp>
      <p:pic>
        <p:nvPicPr>
          <p:cNvPr id="7" name="Picture 6"/>
          <p:cNvPicPr>
            <a:picLocks noChangeAspect="1"/>
          </p:cNvPicPr>
          <p:nvPr/>
        </p:nvPicPr>
        <p:blipFill>
          <a:blip r:embed="rId2"/>
          <a:stretch>
            <a:fillRect/>
          </a:stretch>
        </p:blipFill>
        <p:spPr>
          <a:xfrm>
            <a:off x="307346" y="399025"/>
            <a:ext cx="11577307" cy="6059949"/>
          </a:xfrm>
          <a:prstGeom prst="rect">
            <a:avLst/>
          </a:prstGeom>
        </p:spPr>
      </p:pic>
    </p:spTree>
    <p:extLst>
      <p:ext uri="{BB962C8B-B14F-4D97-AF65-F5344CB8AC3E}">
        <p14:creationId xmlns:p14="http://schemas.microsoft.com/office/powerpoint/2010/main" val="3787957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35</a:t>
            </a:fld>
            <a:endParaRPr lang="en-US" dirty="0">
              <a:solidFill>
                <a:prstClr val="white">
                  <a:tint val="75000"/>
                </a:prstClr>
              </a:solidFill>
            </a:endParaRPr>
          </a:p>
        </p:txBody>
      </p:sp>
      <p:pic>
        <p:nvPicPr>
          <p:cNvPr id="6" name="Picture 5"/>
          <p:cNvPicPr>
            <a:picLocks noChangeAspect="1"/>
          </p:cNvPicPr>
          <p:nvPr/>
        </p:nvPicPr>
        <p:blipFill>
          <a:blip r:embed="rId2"/>
          <a:stretch>
            <a:fillRect/>
          </a:stretch>
        </p:blipFill>
        <p:spPr>
          <a:xfrm>
            <a:off x="194415" y="295729"/>
            <a:ext cx="11888230" cy="4218798"/>
          </a:xfrm>
          <a:prstGeom prst="rect">
            <a:avLst/>
          </a:prstGeom>
        </p:spPr>
      </p:pic>
    </p:spTree>
    <p:extLst>
      <p:ext uri="{BB962C8B-B14F-4D97-AF65-F5344CB8AC3E}">
        <p14:creationId xmlns:p14="http://schemas.microsoft.com/office/powerpoint/2010/main" val="1397635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a:t>
            </a:r>
          </a:p>
        </p:txBody>
      </p:sp>
      <p:sp>
        <p:nvSpPr>
          <p:cNvPr id="3" name="Content Placeholder 2"/>
          <p:cNvSpPr>
            <a:spLocks noGrp="1"/>
          </p:cNvSpPr>
          <p:nvPr>
            <p:ph idx="1"/>
          </p:nvPr>
        </p:nvSpPr>
        <p:spPr>
          <a:xfrm>
            <a:off x="1103312" y="1604212"/>
            <a:ext cx="8946541" cy="4644188"/>
          </a:xfrm>
        </p:spPr>
        <p:txBody>
          <a:bodyPr>
            <a:normAutofit fontScale="92500" lnSpcReduction="10000"/>
          </a:bodyPr>
          <a:lstStyle/>
          <a:p>
            <a:pPr marL="457200" lvl="1" indent="0">
              <a:buNone/>
            </a:pPr>
            <a:r>
              <a:rPr lang="en-US" sz="2400" dirty="0"/>
              <a:t>A system consisting of the following:</a:t>
            </a:r>
          </a:p>
          <a:p>
            <a:pPr lvl="1"/>
            <a:r>
              <a:rPr lang="en-US" dirty="0"/>
              <a:t>Honeywell Pressure Sensor mounted to air tank regulator</a:t>
            </a:r>
          </a:p>
          <a:p>
            <a:pPr lvl="2">
              <a:buFont typeface="Arial" panose="020B0604020202020204" pitchFamily="34" charset="0"/>
              <a:buChar char="•"/>
            </a:pPr>
            <a:r>
              <a:rPr lang="en-US" dirty="0"/>
              <a:t>Collects real time data on available pressure in tank</a:t>
            </a:r>
          </a:p>
          <a:p>
            <a:pPr lvl="1"/>
            <a:r>
              <a:rPr lang="en-US" dirty="0"/>
              <a:t>Hopper with Ultrasonic Sensor System</a:t>
            </a:r>
          </a:p>
          <a:p>
            <a:pPr lvl="2">
              <a:buFont typeface="Arial" panose="020B0604020202020204" pitchFamily="34" charset="0"/>
              <a:buChar char="•"/>
            </a:pPr>
            <a:r>
              <a:rPr lang="en-US" dirty="0"/>
              <a:t>Monitors available paint levels in hopper</a:t>
            </a:r>
          </a:p>
          <a:p>
            <a:pPr lvl="1"/>
            <a:r>
              <a:rPr lang="en-US" dirty="0"/>
              <a:t>Arduino Pro Minis with XBee Dongles	</a:t>
            </a:r>
          </a:p>
          <a:p>
            <a:pPr lvl="2">
              <a:buFont typeface="Arial" panose="020B0604020202020204" pitchFamily="34" charset="0"/>
              <a:buChar char="•"/>
            </a:pPr>
            <a:r>
              <a:rPr lang="en-US" dirty="0"/>
              <a:t>Wirelessly transmit data from sensors to server	</a:t>
            </a:r>
          </a:p>
          <a:p>
            <a:pPr lvl="1"/>
            <a:r>
              <a:rPr lang="en-US" dirty="0"/>
              <a:t>Raspberry Pi 2 with Wi-Fi/</a:t>
            </a:r>
            <a:r>
              <a:rPr lang="en-US" dirty="0" err="1"/>
              <a:t>XBee</a:t>
            </a:r>
            <a:r>
              <a:rPr lang="en-US" dirty="0"/>
              <a:t> Dongles</a:t>
            </a:r>
          </a:p>
          <a:p>
            <a:pPr lvl="2">
              <a:buFont typeface="Arial" panose="020B0604020202020204" pitchFamily="34" charset="0"/>
              <a:buChar char="•"/>
            </a:pPr>
            <a:r>
              <a:rPr lang="en-US" dirty="0"/>
              <a:t>Processes data</a:t>
            </a:r>
          </a:p>
          <a:p>
            <a:pPr lvl="2">
              <a:buFont typeface="Arial" panose="020B0604020202020204" pitchFamily="34" charset="0"/>
              <a:buChar char="•"/>
            </a:pPr>
            <a:r>
              <a:rPr lang="en-US" dirty="0"/>
              <a:t>Share data between users</a:t>
            </a:r>
          </a:p>
          <a:p>
            <a:pPr lvl="1"/>
            <a:r>
              <a:rPr lang="en-US" dirty="0"/>
              <a:t>Recon Snow2 Heads Up Display (HUD)</a:t>
            </a:r>
          </a:p>
          <a:p>
            <a:pPr lvl="2">
              <a:buFont typeface="Arial" panose="020B0604020202020204" pitchFamily="34" charset="0"/>
              <a:buChar char="•"/>
            </a:pPr>
            <a:r>
              <a:rPr lang="en-US" dirty="0"/>
              <a:t>Displays Information to the user</a:t>
            </a:r>
          </a:p>
          <a:p>
            <a:pPr lvl="2">
              <a:buFont typeface="Arial" panose="020B0604020202020204" pitchFamily="34" charset="0"/>
              <a:buChar char="•"/>
            </a:pPr>
            <a:r>
              <a:rPr lang="en-US" dirty="0"/>
              <a:t>Transmits user GPS data to the Raspberry Pi</a:t>
            </a:r>
          </a:p>
          <a:p>
            <a:pPr lvl="2">
              <a:buFontTx/>
              <a:buChar char="-"/>
            </a:pPr>
            <a:endParaRPr lang="en-US" dirty="0"/>
          </a:p>
          <a:p>
            <a:pPr marL="914400" lvl="2" indent="0">
              <a:buNone/>
            </a:pP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4</a:t>
            </a:fld>
            <a:endParaRPr lang="en-US" dirty="0">
              <a:solidFill>
                <a:prstClr val="white">
                  <a:tint val="75000"/>
                </a:prstClr>
              </a:solidFill>
            </a:endParaRPr>
          </a:p>
        </p:txBody>
      </p:sp>
    </p:spTree>
    <p:extLst>
      <p:ext uri="{BB962C8B-B14F-4D97-AF65-F5344CB8AC3E}">
        <p14:creationId xmlns:p14="http://schemas.microsoft.com/office/powerpoint/2010/main" val="3805850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 – Block Diagram</a:t>
            </a:r>
          </a:p>
        </p:txBody>
      </p:sp>
      <p:pic>
        <p:nvPicPr>
          <p:cNvPr id="3" name="Picture 2"/>
          <p:cNvPicPr>
            <a:picLocks noChangeAspect="1"/>
          </p:cNvPicPr>
          <p:nvPr/>
        </p:nvPicPr>
        <p:blipFill>
          <a:blip r:embed="rId3"/>
          <a:stretch>
            <a:fillRect/>
          </a:stretch>
        </p:blipFill>
        <p:spPr>
          <a:xfrm>
            <a:off x="1879568" y="1375008"/>
            <a:ext cx="8322119" cy="5136685"/>
          </a:xfrm>
          <a:prstGeom prst="rect">
            <a:avLst/>
          </a:prstGeom>
        </p:spPr>
      </p:pic>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5</a:t>
            </a:fld>
            <a:endParaRPr lang="en-US" dirty="0">
              <a:solidFill>
                <a:prstClr val="white">
                  <a:tint val="75000"/>
                </a:prstClr>
              </a:solidFill>
            </a:endParaRPr>
          </a:p>
        </p:txBody>
      </p:sp>
      <p:sp>
        <p:nvSpPr>
          <p:cNvPr id="4" name="Isosceles Triangle 3"/>
          <p:cNvSpPr/>
          <p:nvPr/>
        </p:nvSpPr>
        <p:spPr>
          <a:xfrm>
            <a:off x="2623694" y="3344659"/>
            <a:ext cx="53163"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Isosceles Triangle 5"/>
          <p:cNvSpPr/>
          <p:nvPr/>
        </p:nvSpPr>
        <p:spPr>
          <a:xfrm rot="10800000">
            <a:off x="4407250" y="4568622"/>
            <a:ext cx="53163"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0553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 – HUD GUI</a:t>
            </a:r>
          </a:p>
        </p:txBody>
      </p:sp>
      <p:sp>
        <p:nvSpPr>
          <p:cNvPr id="3" name="Slide Number Placeholder 2"/>
          <p:cNvSpPr>
            <a:spLocks noGrp="1"/>
          </p:cNvSpPr>
          <p:nvPr>
            <p:ph type="sldNum" sz="quarter" idx="12"/>
          </p:nvPr>
        </p:nvSpPr>
        <p:spPr/>
        <p:txBody>
          <a:bodyPr/>
          <a:lstStyle/>
          <a:p>
            <a:fld id="{D57F1E4F-1CFF-5643-939E-02111984F565}" type="slidenum">
              <a:rPr lang="en-US" smtClean="0">
                <a:solidFill>
                  <a:prstClr val="white">
                    <a:tint val="75000"/>
                  </a:prstClr>
                </a:solidFill>
              </a:rPr>
              <a:pPr/>
              <a:t>6</a:t>
            </a:fld>
            <a:endParaRPr lang="en-US" dirty="0">
              <a:solidFill>
                <a:prstClr val="white">
                  <a:tint val="75000"/>
                </a:prst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84" y="2760111"/>
            <a:ext cx="2516790" cy="193244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8336" y="1679272"/>
            <a:ext cx="7301184" cy="4094121"/>
          </a:xfrm>
          <a:prstGeom prst="rect">
            <a:avLst/>
          </a:prstGeom>
        </p:spPr>
      </p:pic>
      <p:sp>
        <p:nvSpPr>
          <p:cNvPr id="6" name="Bent Arrow 5"/>
          <p:cNvSpPr/>
          <p:nvPr/>
        </p:nvSpPr>
        <p:spPr>
          <a:xfrm>
            <a:off x="1562986" y="1931542"/>
            <a:ext cx="2324131" cy="124317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4585" y="3053106"/>
            <a:ext cx="1464035" cy="820954"/>
          </a:xfrm>
          <a:prstGeom prst="rect">
            <a:avLst/>
          </a:prstGeom>
        </p:spPr>
      </p:pic>
      <p:sp>
        <p:nvSpPr>
          <p:cNvPr id="8" name="Trapezoid 7"/>
          <p:cNvSpPr/>
          <p:nvPr/>
        </p:nvSpPr>
        <p:spPr>
          <a:xfrm rot="10800000">
            <a:off x="984584" y="3874060"/>
            <a:ext cx="1503434" cy="410860"/>
          </a:xfrm>
          <a:prstGeom prst="trapezoid">
            <a:avLst>
              <a:gd name="adj" fmla="val 16159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1237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Electrical Schematics</a:t>
            </a:r>
          </a:p>
        </p:txBody>
      </p:sp>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7</a:t>
            </a:fld>
            <a:endParaRPr lang="en-US" dirty="0">
              <a:solidFill>
                <a:prstClr val="white">
                  <a:tint val="75000"/>
                </a:prstClr>
              </a:solidFill>
            </a:endParaRPr>
          </a:p>
        </p:txBody>
      </p:sp>
      <p:sp>
        <p:nvSpPr>
          <p:cNvPr id="8" name="TextBox 7"/>
          <p:cNvSpPr txBox="1"/>
          <p:nvPr/>
        </p:nvSpPr>
        <p:spPr>
          <a:xfrm>
            <a:off x="4366794" y="6280733"/>
            <a:ext cx="3537858" cy="369332"/>
          </a:xfrm>
          <a:prstGeom prst="rect">
            <a:avLst/>
          </a:prstGeom>
          <a:noFill/>
        </p:spPr>
        <p:txBody>
          <a:bodyPr wrap="square" rtlCol="0">
            <a:spAutoFit/>
          </a:bodyPr>
          <a:lstStyle/>
          <a:p>
            <a:r>
              <a:rPr lang="en-US" dirty="0"/>
              <a:t>Paintball Hopper Schematic</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3679" y="1152983"/>
            <a:ext cx="7364089" cy="5043529"/>
          </a:xfrm>
          <a:prstGeom prst="rect">
            <a:avLst/>
          </a:prstGeom>
        </p:spPr>
      </p:pic>
    </p:spTree>
    <p:extLst>
      <p:ext uri="{BB962C8B-B14F-4D97-AF65-F5344CB8AC3E}">
        <p14:creationId xmlns:p14="http://schemas.microsoft.com/office/powerpoint/2010/main" val="931830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Electrical Schematics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4702" y="1295802"/>
            <a:ext cx="5972174" cy="4889176"/>
          </a:xfrm>
        </p:spPr>
      </p:pic>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8</a:t>
            </a:fld>
            <a:endParaRPr lang="en-US" dirty="0">
              <a:solidFill>
                <a:prstClr val="white">
                  <a:tint val="75000"/>
                </a:prstClr>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8267" y="1295802"/>
            <a:ext cx="5532599" cy="4884843"/>
          </a:xfrm>
          <a:prstGeom prst="rect">
            <a:avLst/>
          </a:prstGeom>
        </p:spPr>
      </p:pic>
      <p:sp>
        <p:nvSpPr>
          <p:cNvPr id="8" name="TextBox 7"/>
          <p:cNvSpPr txBox="1"/>
          <p:nvPr/>
        </p:nvSpPr>
        <p:spPr>
          <a:xfrm>
            <a:off x="1313705" y="6211668"/>
            <a:ext cx="3874168" cy="369332"/>
          </a:xfrm>
          <a:prstGeom prst="rect">
            <a:avLst/>
          </a:prstGeom>
          <a:noFill/>
        </p:spPr>
        <p:txBody>
          <a:bodyPr wrap="square" rtlCol="0">
            <a:spAutoFit/>
          </a:bodyPr>
          <a:lstStyle/>
          <a:p>
            <a:r>
              <a:rPr lang="en-US" dirty="0"/>
              <a:t>Compressed Air Tank Schematic</a:t>
            </a:r>
          </a:p>
        </p:txBody>
      </p:sp>
      <p:sp>
        <p:nvSpPr>
          <p:cNvPr id="9" name="TextBox 8"/>
          <p:cNvSpPr txBox="1"/>
          <p:nvPr/>
        </p:nvSpPr>
        <p:spPr>
          <a:xfrm>
            <a:off x="7909218" y="6211668"/>
            <a:ext cx="2979361" cy="369332"/>
          </a:xfrm>
          <a:prstGeom prst="rect">
            <a:avLst/>
          </a:prstGeom>
          <a:noFill/>
        </p:spPr>
        <p:txBody>
          <a:bodyPr wrap="square" rtlCol="0">
            <a:spAutoFit/>
          </a:bodyPr>
          <a:lstStyle/>
          <a:p>
            <a:r>
              <a:rPr lang="en-US" dirty="0"/>
              <a:t>Raspberry PI Schematic</a:t>
            </a:r>
          </a:p>
        </p:txBody>
      </p:sp>
    </p:spTree>
    <p:extLst>
      <p:ext uri="{BB962C8B-B14F-4D97-AF65-F5344CB8AC3E}">
        <p14:creationId xmlns:p14="http://schemas.microsoft.com/office/powerpoint/2010/main" val="2195958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Research - </a:t>
            </a:r>
            <a:r>
              <a:rPr lang="en-US" sz="3200" dirty="0"/>
              <a:t>Standards</a:t>
            </a:r>
            <a:endParaRPr lang="en-US" dirty="0"/>
          </a:p>
        </p:txBody>
      </p:sp>
      <p:sp>
        <p:nvSpPr>
          <p:cNvPr id="3" name="Content Placeholder 2"/>
          <p:cNvSpPr>
            <a:spLocks noGrp="1"/>
          </p:cNvSpPr>
          <p:nvPr>
            <p:ph idx="1"/>
          </p:nvPr>
        </p:nvSpPr>
        <p:spPr/>
        <p:txBody>
          <a:bodyPr/>
          <a:lstStyle/>
          <a:p>
            <a:pPr lvl="1"/>
            <a:r>
              <a:rPr lang="en-US" dirty="0"/>
              <a:t>Standard ECMA-404 (</a:t>
            </a:r>
            <a:r>
              <a:rPr lang="en-US" i="1" dirty="0"/>
              <a:t>JSON Data Interchange Format)</a:t>
            </a:r>
          </a:p>
          <a:p>
            <a:pPr lvl="1"/>
            <a:endParaRPr lang="en-US" i="1" dirty="0"/>
          </a:p>
          <a:p>
            <a:pPr lvl="1"/>
            <a:r>
              <a:rPr lang="en-US" dirty="0"/>
              <a:t>Standard IEEE 802.11 – Wi-Fi</a:t>
            </a:r>
          </a:p>
          <a:p>
            <a:pPr lvl="1"/>
            <a:endParaRPr lang="en-US" dirty="0"/>
          </a:p>
          <a:p>
            <a:pPr lvl="1"/>
            <a:r>
              <a:rPr lang="en-US" dirty="0"/>
              <a:t>Standard IEEE 802.13 - ZigBee</a:t>
            </a:r>
          </a:p>
          <a:p>
            <a:pPr marL="457200" lvl="1" indent="0">
              <a:buNone/>
            </a:pPr>
            <a:endParaRPr lang="en-US" dirty="0"/>
          </a:p>
          <a:p>
            <a:pPr lvl="1"/>
            <a:r>
              <a:rPr lang="en-US" dirty="0"/>
              <a:t>Standard IEEE 802.15 - Bluetooth</a:t>
            </a:r>
          </a:p>
          <a:p>
            <a:pPr marL="457200" lvl="1" indent="0">
              <a:buNone/>
            </a:pPr>
            <a:endParaRPr lang="en-US" dirty="0"/>
          </a:p>
          <a:p>
            <a:pPr lvl="1"/>
            <a:r>
              <a:rPr lang="en-US" dirty="0"/>
              <a:t>EPA regulation 40 CFR 273.13(a) (Waste management requirements for small quantity handlers of universal waste batteries)</a:t>
            </a:r>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9</a:t>
            </a:fld>
            <a:endParaRPr lang="en-US" dirty="0">
              <a:solidFill>
                <a:prstClr val="white">
                  <a:tint val="75000"/>
                </a:prstClr>
              </a:solidFill>
            </a:endParaRPr>
          </a:p>
        </p:txBody>
      </p:sp>
    </p:spTree>
    <p:extLst>
      <p:ext uri="{BB962C8B-B14F-4D97-AF65-F5344CB8AC3E}">
        <p14:creationId xmlns:p14="http://schemas.microsoft.com/office/powerpoint/2010/main" val="244658382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1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6005</TotalTime>
  <Words>2769</Words>
  <Application>Microsoft Office PowerPoint</Application>
  <PresentationFormat>Widescreen</PresentationFormat>
  <Paragraphs>419</Paragraphs>
  <Slides>35</Slides>
  <Notes>25</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35</vt:i4>
      </vt:variant>
    </vt:vector>
  </HeadingPairs>
  <TitlesOfParts>
    <vt:vector size="48" baseType="lpstr">
      <vt:lpstr>Microsoft YaHei</vt:lpstr>
      <vt:lpstr>Arial</vt:lpstr>
      <vt:lpstr>Calibri</vt:lpstr>
      <vt:lpstr>Calibri Light</vt:lpstr>
      <vt:lpstr>Century Gothic</vt:lpstr>
      <vt:lpstr>Liberation Sans</vt:lpstr>
      <vt:lpstr>Mangal</vt:lpstr>
      <vt:lpstr>Times New Roman</vt:lpstr>
      <vt:lpstr>Wingdings 3</vt:lpstr>
      <vt:lpstr>Office Theme</vt:lpstr>
      <vt:lpstr>Ion</vt:lpstr>
      <vt:lpstr>1_Ion</vt:lpstr>
      <vt:lpstr>Photoshop.Image.13</vt:lpstr>
      <vt:lpstr>Paintball Environment Tactical Engagement Recon System (P.E.T.E.R.S.)</vt:lpstr>
      <vt:lpstr>Presentation Outline</vt:lpstr>
      <vt:lpstr>Problem Statement</vt:lpstr>
      <vt:lpstr>Proposed Solution</vt:lpstr>
      <vt:lpstr>Proposed Solution – Block Diagram</vt:lpstr>
      <vt:lpstr>Proposed Solution – HUD GUI</vt:lpstr>
      <vt:lpstr>Electrical Schematics</vt:lpstr>
      <vt:lpstr>Electrical Schematics</vt:lpstr>
      <vt:lpstr>Background Research - Standards</vt:lpstr>
      <vt:lpstr>Team Member Responsibility</vt:lpstr>
      <vt:lpstr>Societal Impacts</vt:lpstr>
      <vt:lpstr>Work Schedule / Timeline </vt:lpstr>
      <vt:lpstr>Budget – Out of Pocket </vt:lpstr>
      <vt:lpstr>Testing &amp; Validation – Unit Testing</vt:lpstr>
      <vt:lpstr>Testing &amp; Validation – Unit Testing</vt:lpstr>
      <vt:lpstr>Testing &amp; Validation – Unit Testing</vt:lpstr>
      <vt:lpstr>Testing &amp; Validation – Communication Testing</vt:lpstr>
      <vt:lpstr>Testing &amp; Validation – System Testing</vt:lpstr>
      <vt:lpstr>Testing &amp; Validation – Results</vt:lpstr>
      <vt:lpstr>Demo Video</vt:lpstr>
      <vt:lpstr>Questions</vt:lpstr>
      <vt:lpstr>Supplemental Slides To Follow</vt:lpstr>
      <vt:lpstr>Typical User Setup</vt:lpstr>
      <vt:lpstr>Fall Progress – Hardware </vt:lpstr>
      <vt:lpstr>Fall Progress - Software</vt:lpstr>
      <vt:lpstr>Winter Progress – Hardware </vt:lpstr>
      <vt:lpstr>PowerPoint Presentation</vt:lpstr>
      <vt:lpstr>Winter Progress - Software</vt:lpstr>
      <vt:lpstr>Spring Progress - Hardware</vt:lpstr>
      <vt:lpstr>Addressing Comments</vt:lpstr>
      <vt:lpstr>Work Schedule / Timeline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Paintball Environment Tactical Engagement Recon System (P.E.T.E.R.S.)</dc:title>
  <dc:creator>AJ Schmidt</dc:creator>
  <cp:lastModifiedBy>AJ Schmidt</cp:lastModifiedBy>
  <cp:revision>198</cp:revision>
  <cp:lastPrinted>2016-05-16T01:31:12Z</cp:lastPrinted>
  <dcterms:created xsi:type="dcterms:W3CDTF">2016-03-05T20:07:33Z</dcterms:created>
  <dcterms:modified xsi:type="dcterms:W3CDTF">2016-05-16T01:38:26Z</dcterms:modified>
</cp:coreProperties>
</file>